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9" r:id="rId16"/>
    <p:sldId id="271" r:id="rId17"/>
    <p:sldId id="272" r:id="rId18"/>
    <p:sldId id="273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49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927449-FDFD-46B3-98A4-8EACD42FCE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063B319-9900-44EA-A7CD-755A7A0113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00325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8BC43F-2979-45FC-B0F1-CBC89FA5B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7AEE6B7-71AC-426B-B105-913A2F950F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795318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76C2CA8-F4F9-4BC5-9FAC-D899E5CEC4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619125"/>
            <a:ext cx="1971675" cy="5557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ABAE280-CD54-40B4-9C2E-5DA4B7F0D8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619125"/>
            <a:ext cx="5762625" cy="5557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0640681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8722F2-3508-4604-95C0-7D3E8BEAAF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C4AD763-44AF-4FF8-9063-5B222487EF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8935334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A2F4EB-76C8-4301-A9E8-EF327A0B1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192EEB-73CF-4F6A-8DAF-FBA8721191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70772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AC8A63-AD8A-43F8-805A-229200F55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0D60034-99A0-4E67-A322-861F9BBBD6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1308826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024BD9-9F08-422A-857A-7644D2BB6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1B7313-8FD2-488F-9BE7-49266E8C9A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3400" y="533400"/>
            <a:ext cx="3201988" cy="3768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58017C9-6F5A-40D7-966D-B7868CC974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87788" y="533400"/>
            <a:ext cx="3201987" cy="3768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1655806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A593D7-2675-4ED9-9C29-AB6974383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FDB2A38-4DA2-407B-B9D2-3A7C57E7EC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2651272-C30B-4534-8FED-3E11F7FE8A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ADB2168-165E-4240-BCC8-04D65581B9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1567DB8-BAF6-47FC-83A6-1DAD2C28A5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1530182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94C01F-411E-443A-9E4D-3FA08AF23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2529678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621181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2BC1E4-6198-4C2A-9122-556B55073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599206E-5925-48E6-8D4F-513DE1E75E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4EAAC1A-8E54-481A-882B-E032E2FF89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57402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B31AAF-9E44-4BE2-837A-58F928526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45CFF0-DE37-43B9-A428-DCAB0CF03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282979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553CBB-736E-4B89-9010-0559F27DF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6339F47-F335-4EFC-B1BB-59971652A3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2EEB207-B56E-4BF6-A88C-5DD233F687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244260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2A9DF5-B767-4DF7-BB73-BD735DFCE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514999A-272B-4192-8458-F62E45E379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1566994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704945E-2D83-428C-9259-44C0BE46F7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451475" y="533400"/>
            <a:ext cx="1638300" cy="54879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EE4932E-BE5D-4175-B350-837CB1037C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4765675" cy="54879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0467906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1672AC-AEC3-4808-805C-3FF429D3A1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5021FB6-F1DA-4CA1-93A2-F9959D5ED3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5678067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6B7195-AA7B-40CB-AB23-F2DA9229F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634CFF-0100-49DB-A17A-AAC4C086B3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8167123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107F5B-23FC-4DB5-A3B9-FCA6EA891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FDAC039-CA51-45BB-82B0-C1EEB28E8C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2689858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4B1537-7F0B-4162-AB63-61ED06CC0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862877-0660-4D45-B1A4-5BDC7D7B5A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43038" y="2014538"/>
            <a:ext cx="1487487" cy="34369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954B280-14BE-4DA7-A162-FBD4247BC3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082925" y="2014538"/>
            <a:ext cx="1487488" cy="34369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6720839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412DEE-E08B-4BDA-9672-70C8EB6BF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A7BE96E-960F-4EB1-8806-611FCD9655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1998242-94ED-4C08-A72C-F72B3428AF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4B0380E-DABE-4744-AD7E-B91E517E40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6E3F177-DC75-4D47-81E0-02427A459F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9006923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E699EB-22C3-4DA6-B400-6C18416A2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4560156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9527461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4F29E2-C5E8-4407-BF44-4FF8E830D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EF435D8-213F-4AAF-AE77-8DE4A1097C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7796927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41CBD1-F1ED-47D2-8869-E2363B974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BFBCE4-746C-43B9-8342-8C20994B7D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552A81A-07AC-4358-8152-AEB053691A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3889712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2BCA32-6155-4062-B195-C6A915138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3B14BCB-0D73-44CE-AB08-D8F4608DC5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33C2F2F-E29A-412E-96FB-BDE9F161C2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4112283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89B55F-FD1E-4316-A6E0-415F1E70B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45661DD-DCDE-4D99-8086-AA7415D94D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6912906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78DC0EC-7EF1-4AE7-9641-296D212F84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372225" y="804863"/>
            <a:ext cx="1641475" cy="46466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1CCC8EA-40A5-4D61-AE2F-72C9174CA1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443038" y="804863"/>
            <a:ext cx="4776787" cy="46466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792261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A31AEA-77B3-46C9-B897-4D8AC87B6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FDF647-438D-4B53-8321-70D890204E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73406B2-C43A-49A7-B136-E448693EA9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693308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54AB73-0321-4551-BD52-3C06A4818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CFE0CF9-CC34-4E18-B208-EE1D900C61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5A28648-B674-4C5B-84B3-76B4980562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ED10E05-A008-475C-AECE-022A8767C2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395DC44-0C4D-40B0-9A12-DFC8057B07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988587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8FF1D0-75A1-4462-8929-075F3FC11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64024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79861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1B5089-5EF9-4CBD-9DD5-49DAF8CBA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B565A0-919B-4AA9-89AC-B03290443E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A6B53D7-E2C3-4144-A4DF-AF448FC87C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854980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C3A529-7CC2-4B99-B0E0-27019C6DF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79D78AA-1005-4BAA-A148-C2DB2B2840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ECE6EFA-8FDE-40F8-9D9E-4BC0D089A2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70183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6AA2CF"/>
            </a:gs>
            <a:gs pos="100000">
              <a:srgbClr val="BFDBF4"/>
            </a:gs>
          </a:gsLst>
          <a:lin ang="432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F54C0C1A-924C-44E6-9376-D50B720FE010}"/>
              </a:ext>
            </a:extLst>
          </p:cNvPr>
          <p:cNvPicPr>
            <a:picLocks noChangeAspect="1"/>
          </p:cNvPicPr>
          <p:nvPr/>
        </p:nvPicPr>
        <p:blipFill>
          <a:blip r:embed="rId1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BC6F2420-86A2-4E1C-BF4E-DC845050413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DF2EF8BB-EFD4-4531-A169-C736E3345DB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85440" y="618480"/>
            <a:ext cx="7772400" cy="159624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>
            <a:spAutoFit/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lvl="0" algn="l">
        <a:buNone/>
        <a:defRPr lang="ru-RU" sz="3600" cap="all">
          <a:solidFill>
            <a:srgbClr val="000000"/>
          </a:solidFill>
          <a:latin typeface="Tw Cen MT"/>
          <a:ea typeface="Arial"/>
          <a:cs typeface="Arial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6AA2CF"/>
            </a:gs>
            <a:gs pos="100000">
              <a:srgbClr val="BFDBF4"/>
            </a:gs>
          </a:gsLst>
          <a:lin ang="432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F5A5712-B1A4-418F-93BE-6907D3830D41}"/>
              </a:ext>
            </a:extLst>
          </p:cNvPr>
          <p:cNvPicPr>
            <a:picLocks noChangeAspect="1"/>
          </p:cNvPicPr>
          <p:nvPr/>
        </p:nvPicPr>
        <p:blipFill>
          <a:blip r:embed="rId1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2EF1A31-ED85-494D-885D-C7CB4D87AD5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33520" y="4496400"/>
            <a:ext cx="6555600" cy="152424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>
            <a:spAutoFit/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419C161-2D2E-4E53-9A11-44B8A2B87F7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33520" y="533520"/>
            <a:ext cx="6555600" cy="37692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>
            <a:sp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lvl="0" algn="l">
        <a:buNone/>
        <a:defRPr lang="ru-RU" sz="3600" cap="all">
          <a:solidFill>
            <a:srgbClr val="000000"/>
          </a:solidFill>
          <a:latin typeface="Tw Cen MT"/>
          <a:ea typeface="Arial"/>
          <a:cs typeface="Arial"/>
        </a:defRPr>
      </a:lvl1pPr>
    </p:titleStyle>
    <p:bodyStyle>
      <a:lvl1pPr marL="0" lvl="0" algn="l">
        <a:buClr>
          <a:srgbClr val="000000"/>
        </a:buClr>
        <a:buSzPts val="2000"/>
        <a:buFont typeface="Arial"/>
        <a:buChar char="•"/>
        <a:defRPr lang="ru-RU" sz="2000" cap="all">
          <a:solidFill>
            <a:srgbClr val="000000"/>
          </a:solidFill>
          <a:latin typeface="Tw Cen MT"/>
          <a:ea typeface="Arial"/>
          <a:cs typeface="Arial"/>
        </a:defRPr>
      </a:lvl1pPr>
      <a:lvl2pPr marL="0" lvl="1" algn="l">
        <a:buClr>
          <a:srgbClr val="000000"/>
        </a:buClr>
        <a:buSzPts val="1800"/>
        <a:buFont typeface="Arial"/>
        <a:buChar char="•"/>
        <a:defRPr lang="ru-RU" sz="1800" cap="all">
          <a:solidFill>
            <a:srgbClr val="000000"/>
          </a:solidFill>
          <a:latin typeface="Tw Cen MT"/>
          <a:ea typeface="Arial"/>
          <a:cs typeface="Arial"/>
        </a:defRPr>
      </a:lvl2pPr>
      <a:lvl3pPr marL="0" lvl="2" algn="l">
        <a:buClr>
          <a:srgbClr val="000000"/>
        </a:buClr>
        <a:buSzPts val="1600"/>
        <a:buFont typeface="Arial"/>
        <a:buChar char="•"/>
        <a:defRPr lang="ru-RU" sz="1600" cap="all">
          <a:solidFill>
            <a:srgbClr val="000000"/>
          </a:solidFill>
          <a:latin typeface="Tw Cen MT"/>
          <a:ea typeface="Arial"/>
          <a:cs typeface="Arial"/>
        </a:defRPr>
      </a:lvl3pPr>
      <a:lvl4pPr marL="0" lvl="3" algn="l">
        <a:buClr>
          <a:srgbClr val="000000"/>
        </a:buClr>
        <a:buSzPts val="1400"/>
        <a:buFont typeface="Arial"/>
        <a:buChar char="•"/>
        <a:defRPr lang="ru-RU" sz="1400" cap="all">
          <a:solidFill>
            <a:srgbClr val="000000"/>
          </a:solidFill>
          <a:latin typeface="Tw Cen MT"/>
          <a:ea typeface="Arial"/>
          <a:cs typeface="Arial"/>
        </a:defRPr>
      </a:lvl4pPr>
      <a:lvl5pPr marL="0" lvl="4" algn="l">
        <a:buClr>
          <a:srgbClr val="000000"/>
        </a:buClr>
        <a:buSzPts val="1400"/>
        <a:buFont typeface="Arial"/>
        <a:buChar char="•"/>
        <a:defRPr lang="ru-RU" sz="1400" cap="all">
          <a:solidFill>
            <a:srgbClr val="000000"/>
          </a:solidFill>
          <a:latin typeface="Tw Cen MT"/>
          <a:ea typeface="Arial"/>
          <a:cs typeface="Arial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6AA2CF"/>
            </a:gs>
            <a:gs pos="100000">
              <a:srgbClr val="BFDBF4"/>
            </a:gs>
          </a:gsLst>
          <a:lin ang="432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59419522-2FDF-41C4-9453-93E860C90068}"/>
              </a:ext>
            </a:extLst>
          </p:cNvPr>
          <p:cNvPicPr>
            <a:picLocks noChangeAspect="1"/>
          </p:cNvPicPr>
          <p:nvPr/>
        </p:nvPicPr>
        <p:blipFill>
          <a:blip r:embed="rId1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36656A6B-E37B-4C42-A11C-B1C0345A840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43600" y="804959"/>
            <a:ext cx="6570000" cy="105948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>
            <a:spAutoFit/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8A8673E-F883-430B-AF6B-506BCA50CA8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443600" y="2014200"/>
            <a:ext cx="3126239" cy="343764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2643DF95-CFDF-4B53-9F87-F2BEEDBD804E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4888800" y="2014200"/>
            <a:ext cx="3125880" cy="343764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0" lvl="0" algn="l">
        <a:buNone/>
        <a:defRPr lang="ru-RU" sz="3600" cap="all">
          <a:solidFill>
            <a:srgbClr val="000000"/>
          </a:solidFill>
          <a:latin typeface="Tw Cen MT"/>
          <a:ea typeface="Arial"/>
          <a:cs typeface="Arial"/>
        </a:defRPr>
      </a:lvl1pPr>
    </p:titleStyle>
    <p:bodyStyle>
      <a:lvl1pPr marL="0" lvl="0" algn="l">
        <a:buClr>
          <a:srgbClr val="000000"/>
        </a:buClr>
        <a:buSzPts val="2000"/>
        <a:buFont typeface="Arial"/>
        <a:buChar char="•"/>
        <a:defRPr lang="ru-RU" sz="2000" cap="all">
          <a:solidFill>
            <a:srgbClr val="000000"/>
          </a:solidFill>
          <a:latin typeface="Tw Cen MT"/>
          <a:ea typeface="Arial"/>
          <a:cs typeface="Arial"/>
        </a:defRPr>
      </a:lvl1pPr>
      <a:lvl2pPr marL="0" lvl="1" algn="l">
        <a:buClr>
          <a:srgbClr val="000000"/>
        </a:buClr>
        <a:buSzPts val="1800"/>
        <a:buFont typeface="Arial"/>
        <a:buChar char="•"/>
        <a:defRPr lang="ru-RU" sz="1800" cap="all">
          <a:solidFill>
            <a:srgbClr val="000000"/>
          </a:solidFill>
          <a:latin typeface="Tw Cen MT"/>
          <a:ea typeface="Arial"/>
          <a:cs typeface="Arial"/>
        </a:defRPr>
      </a:lvl2pPr>
      <a:lvl3pPr marL="0" lvl="2" algn="l">
        <a:buClr>
          <a:srgbClr val="000000"/>
        </a:buClr>
        <a:buSzPts val="1600"/>
        <a:buFont typeface="Arial"/>
        <a:buChar char="•"/>
        <a:defRPr lang="ru-RU" sz="1600" cap="all">
          <a:solidFill>
            <a:srgbClr val="000000"/>
          </a:solidFill>
          <a:latin typeface="Tw Cen MT"/>
          <a:ea typeface="Arial"/>
          <a:cs typeface="Arial"/>
        </a:defRPr>
      </a:lvl3pPr>
      <a:lvl4pPr marL="0" lvl="3" algn="l">
        <a:buClr>
          <a:srgbClr val="000000"/>
        </a:buClr>
        <a:buSzPts val="1400"/>
        <a:buFont typeface="Arial"/>
        <a:buChar char="•"/>
        <a:defRPr lang="ru-RU" sz="1400" cap="all">
          <a:solidFill>
            <a:srgbClr val="000000"/>
          </a:solidFill>
          <a:latin typeface="Tw Cen MT"/>
          <a:ea typeface="Arial"/>
          <a:cs typeface="Arial"/>
        </a:defRPr>
      </a:lvl4pPr>
      <a:lvl5pPr marL="0" lvl="4" algn="l">
        <a:buClr>
          <a:srgbClr val="000000"/>
        </a:buClr>
        <a:buSzPts val="1400"/>
        <a:buFont typeface="Arial"/>
        <a:buChar char="•"/>
        <a:defRPr lang="ru-RU" sz="1400" cap="all">
          <a:solidFill>
            <a:srgbClr val="000000"/>
          </a:solidFill>
          <a:latin typeface="Tw Cen MT"/>
          <a:ea typeface="Arial"/>
          <a:cs typeface="Arial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57DF92-A1EB-422C-B6A7-CE6DFC620EF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lIns="0" tIns="0" rIns="0" bIns="0"/>
          <a:lstStyle/>
          <a:p>
            <a:endParaRPr lang="en-US" sz="1800"/>
          </a:p>
        </p:txBody>
      </p:sp>
      <p:sp>
        <p:nvSpPr>
          <p:cNvPr id="3" name="Прямоугольник 4">
            <a:extLst>
              <a:ext uri="{FF2B5EF4-FFF2-40B4-BE49-F238E27FC236}">
                <a16:creationId xmlns:a16="http://schemas.microsoft.com/office/drawing/2014/main" id="{5315D603-B937-45A6-9063-2DE2C5D524C0}"/>
              </a:ext>
            </a:extLst>
          </p:cNvPr>
          <p:cNvSpPr txBox="1"/>
          <p:nvPr/>
        </p:nvSpPr>
        <p:spPr>
          <a:xfrm>
            <a:off x="1691640" y="2709000"/>
            <a:ext cx="5828400" cy="92340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marL="0" lvl="0" algn="l">
              <a:buNone/>
              <a:defRPr sz="1800">
                <a:solidFill>
                  <a:srgbClr val="000000"/>
                </a:solidFill>
                <a:latin typeface="Tw Cen MT"/>
                <a:ea typeface="Arial"/>
                <a:cs typeface="Arial"/>
              </a:defRPr>
            </a:pPr>
            <a:r>
              <a:rPr lang="ru-RU" sz="5400" b="0" cap="none" spc="0">
                <a:solidFill>
                  <a:srgbClr val="1D3B79"/>
                </a:solidFill>
                <a:latin typeface="Times New Roman"/>
                <a:ea typeface="Arial"/>
                <a:cs typeface="Times New Roman"/>
              </a:rPr>
              <a:t>Перелетные птицы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3A0FAE-7457-4B98-9785-EF6B6D1438C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23532" y="189001"/>
            <a:ext cx="6570000" cy="1059480"/>
          </a:xfrm>
        </p:spPr>
        <p:txBody>
          <a:bodyPr/>
          <a:lstStyle/>
          <a:p>
            <a:pPr lvl="0"/>
            <a:r>
              <a:rPr lang="ru-RU" b="1" dirty="0">
                <a:solidFill>
                  <a:srgbClr val="1D3B79"/>
                </a:solidFill>
                <a:latin typeface="Times New Roman"/>
                <a:cs typeface="Times New Roman"/>
              </a:rPr>
              <a:t>Жаворонок</a:t>
            </a:r>
          </a:p>
        </p:txBody>
      </p:sp>
      <p:sp>
        <p:nvSpPr>
          <p:cNvPr id="3" name="Содержимое 3">
            <a:extLst>
              <a:ext uri="{FF2B5EF4-FFF2-40B4-BE49-F238E27FC236}">
                <a16:creationId xmlns:a16="http://schemas.microsoft.com/office/drawing/2014/main" id="{3FFB460A-A908-4AD3-B5EA-3D06CBFE0D2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845600" y="751320"/>
            <a:ext cx="3924000" cy="3895200"/>
          </a:xfrm>
        </p:spPr>
        <p:txBody>
          <a:bodyPr/>
          <a:lstStyle/>
          <a:p>
            <a:pPr lvl="0">
              <a:buNone/>
            </a:pPr>
            <a:r>
              <a:rPr lang="ru-RU" sz="1800" b="1">
                <a:solidFill>
                  <a:srgbClr val="1D3B79"/>
                </a:solidFill>
                <a:latin typeface="Times New Roman"/>
                <a:cs typeface="Times New Roman"/>
              </a:rPr>
              <a:t>Прилетают ранней весной, едва появляются на полях проталины. Их дом – луг и пастбище.  Жаворонки – славные певцы. Гнездо строят на земле, кочках. Питаются насекомыми, личинками, жучками, паучками, семенами и зеленой травой.</a:t>
            </a:r>
          </a:p>
        </p:txBody>
      </p:sp>
      <p:pic>
        <p:nvPicPr>
          <p:cNvPr id="5" name="Объект 8">
            <a:extLst>
              <a:ext uri="{FF2B5EF4-FFF2-40B4-BE49-F238E27FC236}">
                <a16:creationId xmlns:a16="http://schemas.microsoft.com/office/drawing/2014/main" id="{FAB69F70-6A81-441F-8EF2-CF8BA8986974}"/>
              </a:ext>
            </a:extLst>
          </p:cNvPr>
          <p:cNvPicPr>
            <a:picLocks noGrp="1" noChangeAspect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370" y="1859800"/>
            <a:ext cx="2342428" cy="3138399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_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B8531F-4989-466B-9F9A-4C9A7858F01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01788" y="-500040"/>
            <a:ext cx="8686800" cy="71460"/>
          </a:xfrm>
        </p:spPr>
        <p:txBody>
          <a:bodyPr lIns="0" tIns="0" rIns="0" bIns="0"/>
          <a:lstStyle/>
          <a:p>
            <a:endParaRPr lang="en-US" sz="1800"/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AF255A57-AD2C-4FE0-93D7-315410F8B78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80880" y="1052640"/>
            <a:ext cx="4190399" cy="3823199"/>
          </a:xfrm>
        </p:spPr>
        <p:txBody>
          <a:bodyPr/>
          <a:lstStyle/>
          <a:p>
            <a:pPr lvl="0">
              <a:buNone/>
            </a:pPr>
            <a:r>
              <a:rPr lang="ru-RU" b="1">
                <a:solidFill>
                  <a:srgbClr val="1D3B79"/>
                </a:solidFill>
                <a:latin typeface="Times New Roman"/>
                <a:cs typeface="Times New Roman"/>
              </a:rPr>
              <a:t>Прилетела к нам с теплом,</a:t>
            </a:r>
          </a:p>
          <a:p>
            <a:pPr lvl="0">
              <a:buNone/>
            </a:pPr>
            <a:r>
              <a:rPr lang="ru-RU" b="1">
                <a:solidFill>
                  <a:srgbClr val="1D3B79"/>
                </a:solidFill>
                <a:latin typeface="Times New Roman"/>
                <a:cs typeface="Times New Roman"/>
              </a:rPr>
              <a:t>Путь проделав длинный.</a:t>
            </a:r>
          </a:p>
          <a:p>
            <a:pPr lvl="0">
              <a:buNone/>
            </a:pPr>
            <a:r>
              <a:rPr lang="ru-RU" b="1">
                <a:solidFill>
                  <a:srgbClr val="1D3B79"/>
                </a:solidFill>
                <a:latin typeface="Times New Roman"/>
                <a:cs typeface="Times New Roman"/>
              </a:rPr>
              <a:t>Лепит домик под окном</a:t>
            </a:r>
          </a:p>
          <a:p>
            <a:pPr lvl="0">
              <a:buNone/>
            </a:pPr>
            <a:r>
              <a:rPr lang="ru-RU" b="1">
                <a:solidFill>
                  <a:srgbClr val="1D3B79"/>
                </a:solidFill>
                <a:latin typeface="Times New Roman"/>
                <a:cs typeface="Times New Roman"/>
              </a:rPr>
              <a:t>Из травы и глины.</a:t>
            </a:r>
          </a:p>
        </p:txBody>
      </p:sp>
      <p:pic>
        <p:nvPicPr>
          <p:cNvPr id="5" name="Объект 8">
            <a:extLst>
              <a:ext uri="{FF2B5EF4-FFF2-40B4-BE49-F238E27FC236}">
                <a16:creationId xmlns:a16="http://schemas.microsoft.com/office/drawing/2014/main" id="{0F08184B-8614-4446-9DC5-C0A823271227}"/>
              </a:ext>
            </a:extLst>
          </p:cNvPr>
          <p:cNvPicPr>
            <a:picLocks noGrp="1" noChangeAspect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353292"/>
            <a:ext cx="3032400" cy="3035187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_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961228-F4C5-43E9-87A2-A4193BC0307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01788" y="-500040"/>
            <a:ext cx="8686800" cy="454320"/>
          </a:xfrm>
        </p:spPr>
        <p:txBody>
          <a:bodyPr lIns="0" tIns="0" rIns="0" bIns="0"/>
          <a:lstStyle/>
          <a:p>
            <a:endParaRPr lang="en-US" sz="1800"/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B9E30819-11FC-4922-9A53-C6513355B600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49080" y="836640"/>
            <a:ext cx="4190399" cy="4251600"/>
          </a:xfrm>
        </p:spPr>
        <p:txBody>
          <a:bodyPr/>
          <a:lstStyle/>
          <a:p>
            <a:pPr lvl="0">
              <a:buNone/>
            </a:pPr>
            <a:r>
              <a:rPr lang="ru-RU" b="1">
                <a:solidFill>
                  <a:srgbClr val="1D3B79"/>
                </a:solidFill>
                <a:latin typeface="Times New Roman"/>
                <a:cs typeface="Times New Roman"/>
              </a:rPr>
              <a:t>В лесу на ветке она сидит.</a:t>
            </a:r>
          </a:p>
          <a:p>
            <a:pPr lvl="0">
              <a:buNone/>
            </a:pPr>
            <a:r>
              <a:rPr lang="ru-RU" b="1">
                <a:solidFill>
                  <a:srgbClr val="1D3B79"/>
                </a:solidFill>
                <a:latin typeface="Times New Roman"/>
                <a:cs typeface="Times New Roman"/>
              </a:rPr>
              <a:t>Одно «ку-ку» она твердит,</a:t>
            </a:r>
          </a:p>
          <a:p>
            <a:pPr lvl="0">
              <a:buNone/>
            </a:pPr>
            <a:r>
              <a:rPr lang="ru-RU" b="1">
                <a:solidFill>
                  <a:srgbClr val="1D3B79"/>
                </a:solidFill>
                <a:latin typeface="Times New Roman"/>
                <a:cs typeface="Times New Roman"/>
              </a:rPr>
              <a:t>Года она нам всем считает,</a:t>
            </a:r>
          </a:p>
          <a:p>
            <a:pPr lvl="0">
              <a:buNone/>
            </a:pPr>
            <a:r>
              <a:rPr lang="ru-RU" b="1">
                <a:solidFill>
                  <a:srgbClr val="1D3B79"/>
                </a:solidFill>
                <a:latin typeface="Times New Roman"/>
                <a:cs typeface="Times New Roman"/>
              </a:rPr>
              <a:t>Птенцов своих она теряет.</a:t>
            </a:r>
          </a:p>
          <a:p>
            <a:pPr lvl="0">
              <a:buNone/>
            </a:pPr>
            <a:r>
              <a:rPr lang="ru-RU" b="1">
                <a:solidFill>
                  <a:srgbClr val="1D3B79"/>
                </a:solidFill>
                <a:latin typeface="Times New Roman"/>
                <a:cs typeface="Times New Roman"/>
              </a:rPr>
              <a:t>«Ку-ку» то там то тут,</a:t>
            </a:r>
          </a:p>
          <a:p>
            <a:pPr lvl="0">
              <a:buNone/>
            </a:pPr>
            <a:r>
              <a:rPr lang="ru-RU" b="1">
                <a:solidFill>
                  <a:srgbClr val="1D3B79"/>
                </a:solidFill>
                <a:latin typeface="Times New Roman"/>
                <a:cs typeface="Times New Roman"/>
              </a:rPr>
              <a:t>Как птицу эту зовут?</a:t>
            </a:r>
          </a:p>
        </p:txBody>
      </p:sp>
      <p:pic>
        <p:nvPicPr>
          <p:cNvPr id="4" name="Содержимое 4">
            <a:extLst>
              <a:ext uri="{FF2B5EF4-FFF2-40B4-BE49-F238E27FC236}">
                <a16:creationId xmlns:a16="http://schemas.microsoft.com/office/drawing/2014/main" id="{0EE12E7C-7304-4018-BEF2-0C722E22F1C2}"/>
              </a:ext>
            </a:extLst>
          </p:cNvPr>
          <p:cNvPicPr>
            <a:picLocks noGrp="1" noChangeAspect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282" y="2616200"/>
            <a:ext cx="2920757" cy="274204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_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ECC9CC-10A9-40A9-B3D9-2C1DF02AB65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844000" y="0"/>
            <a:ext cx="6570000" cy="1059480"/>
          </a:xfrm>
        </p:spPr>
        <p:txBody>
          <a:bodyPr/>
          <a:lstStyle/>
          <a:p>
            <a:pPr lvl="0"/>
            <a:r>
              <a:rPr lang="ru-RU" b="1">
                <a:solidFill>
                  <a:srgbClr val="1D3B79"/>
                </a:solidFill>
                <a:latin typeface="Times New Roman"/>
                <a:cs typeface="Times New Roman"/>
              </a:rPr>
              <a:t>Кукушка</a:t>
            </a:r>
          </a:p>
        </p:txBody>
      </p:sp>
      <p:pic>
        <p:nvPicPr>
          <p:cNvPr id="3" name="Содержимое 4">
            <a:extLst>
              <a:ext uri="{FF2B5EF4-FFF2-40B4-BE49-F238E27FC236}">
                <a16:creationId xmlns:a16="http://schemas.microsoft.com/office/drawing/2014/main" id="{3EEEA43C-7B33-4779-AC73-E53869938E84}"/>
              </a:ext>
            </a:extLst>
          </p:cNvPr>
          <p:cNvPicPr>
            <a:picLocks noGrp="1" noChangeAspect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920" y="5086800"/>
            <a:ext cx="1905120" cy="1428840"/>
          </a:xfrm>
        </p:spPr>
      </p:pic>
      <p:sp>
        <p:nvSpPr>
          <p:cNvPr id="4" name="Содержимое 3">
            <a:extLst>
              <a:ext uri="{FF2B5EF4-FFF2-40B4-BE49-F238E27FC236}">
                <a16:creationId xmlns:a16="http://schemas.microsoft.com/office/drawing/2014/main" id="{9382FD9B-1245-4BE8-B400-193A67D279C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640400" y="2276999"/>
            <a:ext cx="3996000" cy="3324600"/>
          </a:xfrm>
        </p:spPr>
        <p:txBody>
          <a:bodyPr/>
          <a:lstStyle/>
          <a:p>
            <a:pPr lvl="0">
              <a:buNone/>
            </a:pPr>
            <a:r>
              <a:rPr lang="ru-RU" sz="1800" b="1">
                <a:solidFill>
                  <a:srgbClr val="1D3B79"/>
                </a:solidFill>
                <a:latin typeface="Times New Roman"/>
                <a:cs typeface="Times New Roman"/>
              </a:rPr>
              <a:t>Прилетает в мае. Гнезда не делает, птенцов не высиживает. Свое яйцо подкладывает в гнездо к другими птицам. Питается насекомыми, ядовитыми гусеницами</a:t>
            </a:r>
            <a:r>
              <a:rPr lang="ru-RU" sz="1800" b="1">
                <a:latin typeface="Times New Roman"/>
                <a:cs typeface="Times New Roman"/>
              </a:rPr>
              <a:t>.</a:t>
            </a:r>
          </a:p>
        </p:txBody>
      </p:sp>
      <p:pic>
        <p:nvPicPr>
          <p:cNvPr id="5" name="Рисунок 6">
            <a:extLst>
              <a:ext uri="{FF2B5EF4-FFF2-40B4-BE49-F238E27FC236}">
                <a16:creationId xmlns:a16="http://schemas.microsoft.com/office/drawing/2014/main" id="{0A6890F6-4651-4E03-A8AA-3A9CB59DF2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253" y="1583456"/>
            <a:ext cx="2374199" cy="255338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_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92A233-3826-4118-B40C-4DEF9376B56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187640" y="223511"/>
            <a:ext cx="6555600" cy="1077218"/>
          </a:xfrm>
        </p:spPr>
        <p:txBody>
          <a:bodyPr/>
          <a:lstStyle/>
          <a:p>
            <a:pPr lvl="0" algn="ctr"/>
            <a:r>
              <a:rPr lang="ru-RU" sz="3200" b="1" dirty="0">
                <a:solidFill>
                  <a:srgbClr val="1D3B79"/>
                </a:solidFill>
                <a:latin typeface="Times New Roman"/>
                <a:cs typeface="Times New Roman"/>
              </a:rPr>
              <a:t>Физкультминутка «Скворечник»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54FB5DDB-DA03-4359-B6F8-F57FC3241B1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81512" y="2640252"/>
            <a:ext cx="8780400" cy="2677656"/>
          </a:xfrm>
        </p:spPr>
        <p:txBody>
          <a:bodyPr/>
          <a:lstStyle/>
          <a:p>
            <a:pPr lvl="0" algn="ctr">
              <a:buNone/>
            </a:pPr>
            <a:r>
              <a:rPr lang="ru-RU" sz="1200" b="1" dirty="0">
                <a:solidFill>
                  <a:srgbClr val="1D3B79"/>
                </a:solidFill>
                <a:latin typeface="Times New Roman"/>
                <a:cs typeface="Times New Roman"/>
              </a:rPr>
              <a:t>Распилю пилой дощечки:</a:t>
            </a:r>
          </a:p>
          <a:p>
            <a:pPr lvl="0" algn="ctr">
              <a:buNone/>
            </a:pPr>
            <a:r>
              <a:rPr lang="ru-RU" sz="1200" b="1" dirty="0">
                <a:solidFill>
                  <a:srgbClr val="1D3B79"/>
                </a:solidFill>
                <a:latin typeface="Times New Roman"/>
                <a:cs typeface="Times New Roman"/>
              </a:rPr>
              <a:t>Вжик-вжик, вжик-вжик.</a:t>
            </a:r>
          </a:p>
          <a:p>
            <a:pPr lvl="0" algn="ctr">
              <a:buNone/>
            </a:pPr>
            <a:r>
              <a:rPr lang="ru-RU" sz="1200" b="1" dirty="0">
                <a:solidFill>
                  <a:srgbClr val="1D3B79"/>
                </a:solidFill>
                <a:latin typeface="Times New Roman"/>
                <a:cs typeface="Times New Roman"/>
              </a:rPr>
              <a:t>(эмитируем распиливание дощечки ребром ладоней)</a:t>
            </a:r>
          </a:p>
          <a:p>
            <a:pPr lvl="0" algn="ctr">
              <a:buNone/>
            </a:pPr>
            <a:r>
              <a:rPr lang="ru-RU" sz="1200" b="1" dirty="0">
                <a:solidFill>
                  <a:srgbClr val="1D3B79"/>
                </a:solidFill>
                <a:latin typeface="Times New Roman"/>
                <a:cs typeface="Times New Roman"/>
              </a:rPr>
              <a:t>Сколочу из них скворечник</a:t>
            </a:r>
          </a:p>
          <a:p>
            <a:pPr lvl="0" algn="ctr">
              <a:buNone/>
            </a:pPr>
            <a:r>
              <a:rPr lang="ru-RU" sz="1200" b="1" dirty="0">
                <a:solidFill>
                  <a:srgbClr val="1D3B79"/>
                </a:solidFill>
                <a:latin typeface="Times New Roman"/>
                <a:cs typeface="Times New Roman"/>
              </a:rPr>
              <a:t>Тук-тук, тук-тук</a:t>
            </a:r>
          </a:p>
          <a:p>
            <a:pPr lvl="0" algn="ctr">
              <a:buNone/>
            </a:pPr>
            <a:r>
              <a:rPr lang="ru-RU" sz="1200" b="1" dirty="0">
                <a:solidFill>
                  <a:srgbClr val="1D3B79"/>
                </a:solidFill>
                <a:latin typeface="Times New Roman"/>
                <a:cs typeface="Times New Roman"/>
              </a:rPr>
              <a:t>(стучим кулачками один об другой)</a:t>
            </a:r>
          </a:p>
          <a:p>
            <a:pPr lvl="0" algn="ctr">
              <a:buNone/>
            </a:pPr>
            <a:r>
              <a:rPr lang="ru-RU" sz="1200" b="1" dirty="0">
                <a:solidFill>
                  <a:srgbClr val="1D3B79"/>
                </a:solidFill>
                <a:latin typeface="Times New Roman"/>
                <a:cs typeface="Times New Roman"/>
              </a:rPr>
              <a:t>Прилетайте птицы в гости</a:t>
            </a:r>
          </a:p>
          <a:p>
            <a:pPr lvl="0" algn="ctr">
              <a:buNone/>
            </a:pPr>
            <a:r>
              <a:rPr lang="ru-RU" sz="1200" b="1" dirty="0">
                <a:solidFill>
                  <a:srgbClr val="1D3B79"/>
                </a:solidFill>
                <a:latin typeface="Times New Roman"/>
                <a:cs typeface="Times New Roman"/>
              </a:rPr>
              <a:t>К нам, к нам</a:t>
            </a:r>
          </a:p>
          <a:p>
            <a:pPr lvl="0" algn="ctr">
              <a:buNone/>
            </a:pPr>
            <a:r>
              <a:rPr lang="ru-RU" sz="1200" b="1" dirty="0">
                <a:solidFill>
                  <a:srgbClr val="1D3B79"/>
                </a:solidFill>
                <a:latin typeface="Times New Roman"/>
                <a:cs typeface="Times New Roman"/>
              </a:rPr>
              <a:t>( обеими руками зовем птиц к себе)</a:t>
            </a:r>
          </a:p>
          <a:p>
            <a:pPr lvl="0" algn="ctr">
              <a:buNone/>
            </a:pPr>
            <a:r>
              <a:rPr lang="ru-RU" sz="1200" b="1" dirty="0">
                <a:solidFill>
                  <a:srgbClr val="1D3B79"/>
                </a:solidFill>
                <a:latin typeface="Times New Roman"/>
                <a:cs typeface="Times New Roman"/>
              </a:rPr>
              <a:t>Я скворечники развешу</a:t>
            </a:r>
          </a:p>
          <a:p>
            <a:pPr lvl="0" algn="ctr">
              <a:buNone/>
            </a:pPr>
            <a:r>
              <a:rPr lang="ru-RU" sz="1200" b="1" dirty="0">
                <a:solidFill>
                  <a:srgbClr val="1D3B79"/>
                </a:solidFill>
                <a:latin typeface="Times New Roman"/>
                <a:cs typeface="Times New Roman"/>
              </a:rPr>
              <a:t>Тут и там</a:t>
            </a:r>
          </a:p>
          <a:p>
            <a:pPr lvl="0" algn="ctr">
              <a:buNone/>
            </a:pPr>
            <a:r>
              <a:rPr lang="ru-RU" sz="1200" b="1" dirty="0">
                <a:solidFill>
                  <a:srgbClr val="1D3B79"/>
                </a:solidFill>
                <a:latin typeface="Times New Roman"/>
                <a:cs typeface="Times New Roman"/>
              </a:rPr>
              <a:t>(движения вправо)</a:t>
            </a:r>
          </a:p>
          <a:p>
            <a:pPr lvl="0" algn="ctr">
              <a:buNone/>
            </a:pPr>
            <a:r>
              <a:rPr lang="ru-RU" sz="1200" b="1" dirty="0">
                <a:solidFill>
                  <a:srgbClr val="1D3B79"/>
                </a:solidFill>
                <a:latin typeface="Times New Roman"/>
                <a:cs typeface="Times New Roman"/>
              </a:rPr>
              <a:t>Тут и там</a:t>
            </a:r>
          </a:p>
          <a:p>
            <a:pPr lvl="0" algn="ctr">
              <a:buNone/>
            </a:pPr>
            <a:r>
              <a:rPr lang="ru-RU" sz="1200" b="1" dirty="0">
                <a:solidFill>
                  <a:srgbClr val="1D3B79"/>
                </a:solidFill>
                <a:latin typeface="Times New Roman"/>
                <a:cs typeface="Times New Roman"/>
              </a:rPr>
              <a:t>(движения влево)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_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3336D1-A28C-42D7-95D7-9DF6F309C55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733839" y="562065"/>
            <a:ext cx="6555600" cy="400110"/>
          </a:xfrm>
        </p:spPr>
        <p:txBody>
          <a:bodyPr/>
          <a:lstStyle/>
          <a:p>
            <a:pPr lvl="0"/>
            <a:r>
              <a:rPr lang="ru-RU" sz="2000" b="1" dirty="0">
                <a:solidFill>
                  <a:srgbClr val="1D3B79"/>
                </a:solidFill>
                <a:latin typeface="Times New Roman"/>
                <a:cs typeface="Times New Roman"/>
              </a:rPr>
              <a:t>Приметы о перелетных птицах: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3F3D9F43-413B-4BDC-9008-7915ABBAFE1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28600" y="2548255"/>
            <a:ext cx="8686800" cy="2246769"/>
          </a:xfrm>
        </p:spPr>
        <p:txBody>
          <a:bodyPr/>
          <a:lstStyle/>
          <a:p>
            <a:pPr lvl="0">
              <a:buNone/>
            </a:pPr>
            <a:r>
              <a:rPr lang="ru-RU" b="1" dirty="0">
                <a:solidFill>
                  <a:srgbClr val="1D3B79"/>
                </a:solidFill>
                <a:latin typeface="Times New Roman"/>
                <a:cs typeface="Times New Roman"/>
              </a:rPr>
              <a:t>-Кукушка стала куковать – морозу больше не</a:t>
            </a:r>
          </a:p>
          <a:p>
            <a:pPr lvl="0">
              <a:buNone/>
            </a:pPr>
            <a:r>
              <a:rPr lang="ru-RU" b="1" dirty="0">
                <a:solidFill>
                  <a:srgbClr val="1D3B79"/>
                </a:solidFill>
                <a:latin typeface="Times New Roman"/>
                <a:cs typeface="Times New Roman"/>
              </a:rPr>
              <a:t>бывать;</a:t>
            </a:r>
          </a:p>
          <a:p>
            <a:pPr lvl="0">
              <a:buNone/>
            </a:pPr>
            <a:r>
              <a:rPr lang="ru-RU" b="1" dirty="0">
                <a:solidFill>
                  <a:srgbClr val="1D3B79"/>
                </a:solidFill>
                <a:latin typeface="Times New Roman"/>
                <a:cs typeface="Times New Roman"/>
              </a:rPr>
              <a:t>-Ласточка прилетела – скоро гром загремит;</a:t>
            </a:r>
          </a:p>
          <a:p>
            <a:pPr lvl="0">
              <a:buNone/>
            </a:pPr>
            <a:r>
              <a:rPr lang="ru-RU" b="1" dirty="0">
                <a:solidFill>
                  <a:srgbClr val="1D3B79"/>
                </a:solidFill>
                <a:latin typeface="Times New Roman"/>
                <a:cs typeface="Times New Roman"/>
              </a:rPr>
              <a:t>-Увидел грача – весну встречай;</a:t>
            </a:r>
          </a:p>
          <a:p>
            <a:pPr lvl="0">
              <a:buNone/>
            </a:pPr>
            <a:r>
              <a:rPr lang="ru-RU" b="1" dirty="0">
                <a:solidFill>
                  <a:srgbClr val="1D3B79"/>
                </a:solidFill>
                <a:latin typeface="Times New Roman"/>
                <a:cs typeface="Times New Roman"/>
              </a:rPr>
              <a:t>-Грачи летом «пасутся» на траве – к дождю;</a:t>
            </a:r>
          </a:p>
          <a:p>
            <a:pPr lvl="0">
              <a:buNone/>
            </a:pPr>
            <a:r>
              <a:rPr lang="ru-RU" b="1" dirty="0">
                <a:solidFill>
                  <a:srgbClr val="1D3B79"/>
                </a:solidFill>
                <a:latin typeface="Times New Roman"/>
                <a:cs typeface="Times New Roman"/>
              </a:rPr>
              <a:t>-Ласточки и стрижи летают низко над землей – к дождю, а высоко – к хорошей погоде.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_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5C729D-5363-4039-94EC-7858B4D94A7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ru-RU" b="1">
                <a:solidFill>
                  <a:srgbClr val="1D3B79"/>
                </a:solidFill>
                <a:latin typeface="Times New Roman"/>
                <a:cs typeface="Times New Roman"/>
              </a:rPr>
              <a:t>Стихи о перелетных птицах</a:t>
            </a:r>
          </a:p>
        </p:txBody>
      </p:sp>
      <p:pic>
        <p:nvPicPr>
          <p:cNvPr id="3" name="Содержимое 5">
            <a:extLst>
              <a:ext uri="{FF2B5EF4-FFF2-40B4-BE49-F238E27FC236}">
                <a16:creationId xmlns:a16="http://schemas.microsoft.com/office/drawing/2014/main" id="{11CD2A04-A901-41BC-B9A6-7C097D9E3B64}"/>
              </a:ext>
            </a:extLst>
          </p:cNvPr>
          <p:cNvPicPr>
            <a:picLocks noGrp="1" noChangeAspect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680" y="1785960"/>
            <a:ext cx="3643199" cy="3643199"/>
          </a:xfrm>
        </p:spPr>
      </p:pic>
      <p:sp>
        <p:nvSpPr>
          <p:cNvPr id="4" name="Содержимое 4">
            <a:extLst>
              <a:ext uri="{FF2B5EF4-FFF2-40B4-BE49-F238E27FC236}">
                <a16:creationId xmlns:a16="http://schemas.microsoft.com/office/drawing/2014/main" id="{9D9FCD1C-DB40-49B1-B257-F91F912C07E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647600" y="2071800"/>
            <a:ext cx="4345200" cy="4251600"/>
          </a:xfrm>
        </p:spPr>
        <p:txBody>
          <a:bodyPr/>
          <a:lstStyle/>
          <a:p>
            <a:pPr lvl="0">
              <a:buNone/>
            </a:pPr>
            <a:r>
              <a:rPr lang="ru-RU" sz="1800" b="1">
                <a:solidFill>
                  <a:srgbClr val="1D3B79"/>
                </a:solidFill>
                <a:latin typeface="Times New Roman"/>
                <a:cs typeface="Times New Roman"/>
              </a:rPr>
              <a:t>Милая певунья,</a:t>
            </a:r>
          </a:p>
          <a:p>
            <a:pPr lvl="0">
              <a:buNone/>
            </a:pPr>
            <a:r>
              <a:rPr lang="ru-RU" sz="1800" b="1">
                <a:solidFill>
                  <a:srgbClr val="1D3B79"/>
                </a:solidFill>
                <a:latin typeface="Times New Roman"/>
                <a:cs typeface="Times New Roman"/>
              </a:rPr>
              <a:t>Ласточка родная,</a:t>
            </a:r>
          </a:p>
          <a:p>
            <a:pPr lvl="0">
              <a:buNone/>
            </a:pPr>
            <a:r>
              <a:rPr lang="ru-RU" sz="1800" b="1">
                <a:solidFill>
                  <a:srgbClr val="1D3B79"/>
                </a:solidFill>
                <a:latin typeface="Times New Roman"/>
                <a:cs typeface="Times New Roman"/>
              </a:rPr>
              <a:t>К нам домой вернулась</a:t>
            </a:r>
          </a:p>
          <a:p>
            <a:pPr lvl="0">
              <a:buNone/>
            </a:pPr>
            <a:r>
              <a:rPr lang="ru-RU" sz="1800" b="1">
                <a:solidFill>
                  <a:srgbClr val="1D3B79"/>
                </a:solidFill>
                <a:latin typeface="Times New Roman"/>
                <a:cs typeface="Times New Roman"/>
              </a:rPr>
              <a:t>Из чужого края.</a:t>
            </a:r>
          </a:p>
          <a:p>
            <a:pPr lvl="0">
              <a:buNone/>
            </a:pPr>
            <a:r>
              <a:rPr lang="ru-RU" sz="1800" b="1">
                <a:solidFill>
                  <a:srgbClr val="1D3B79"/>
                </a:solidFill>
                <a:latin typeface="Times New Roman"/>
                <a:cs typeface="Times New Roman"/>
              </a:rPr>
              <a:t>Под окошком вьется</a:t>
            </a:r>
          </a:p>
          <a:p>
            <a:pPr lvl="0">
              <a:buNone/>
            </a:pPr>
            <a:r>
              <a:rPr lang="ru-RU" sz="1800" b="1">
                <a:solidFill>
                  <a:srgbClr val="1D3B79"/>
                </a:solidFill>
                <a:latin typeface="Times New Roman"/>
                <a:cs typeface="Times New Roman"/>
              </a:rPr>
              <a:t>С песенкой  живою:</a:t>
            </a:r>
          </a:p>
          <a:p>
            <a:pPr lvl="0">
              <a:buNone/>
            </a:pPr>
            <a:r>
              <a:rPr lang="ru-RU" sz="1800" b="1">
                <a:solidFill>
                  <a:srgbClr val="1D3B79"/>
                </a:solidFill>
                <a:latin typeface="Times New Roman"/>
                <a:cs typeface="Times New Roman"/>
              </a:rPr>
              <a:t>« Я весну и солнце</a:t>
            </a:r>
          </a:p>
          <a:p>
            <a:pPr lvl="0">
              <a:buNone/>
            </a:pPr>
            <a:r>
              <a:rPr lang="ru-RU" sz="1800" b="1">
                <a:solidFill>
                  <a:srgbClr val="1D3B79"/>
                </a:solidFill>
                <a:latin typeface="Times New Roman"/>
                <a:cs typeface="Times New Roman"/>
              </a:rPr>
              <a:t>Принесла с собою…»</a:t>
            </a:r>
          </a:p>
          <a:p>
            <a:pPr lvl="0">
              <a:buNone/>
            </a:pPr>
            <a:r>
              <a:rPr lang="ru-RU" sz="1800" b="1">
                <a:solidFill>
                  <a:srgbClr val="1D3B79"/>
                </a:solidFill>
                <a:latin typeface="Times New Roman"/>
                <a:cs typeface="Times New Roman"/>
              </a:rPr>
              <a:t>Здравствуй,  весна!</a:t>
            </a:r>
          </a:p>
          <a:p>
            <a:pPr lvl="0">
              <a:buNone/>
            </a:pPr>
            <a:r>
              <a:rPr lang="ru-RU" sz="1800" b="1">
                <a:solidFill>
                  <a:srgbClr val="1D3B79"/>
                </a:solidFill>
                <a:latin typeface="Times New Roman"/>
                <a:cs typeface="Times New Roman"/>
              </a:rPr>
              <a:t>                            К. Льдов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_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C8280E-FD68-4F1D-A819-54F5A2A7A0D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108292" y="562065"/>
            <a:ext cx="6555600" cy="400110"/>
          </a:xfrm>
        </p:spPr>
        <p:txBody>
          <a:bodyPr/>
          <a:lstStyle/>
          <a:p>
            <a:pPr lvl="0"/>
            <a:r>
              <a:rPr lang="ru-RU" sz="2000" b="1" dirty="0">
                <a:solidFill>
                  <a:srgbClr val="1D3B79"/>
                </a:solidFill>
                <a:latin typeface="Times New Roman"/>
                <a:cs typeface="Times New Roman"/>
              </a:rPr>
              <a:t>Помощь перелетным птицам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DDD33F84-5F06-4165-959A-5A51B30EBEB4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971640" y="2112139"/>
            <a:ext cx="7560000" cy="2862322"/>
          </a:xfrm>
        </p:spPr>
        <p:txBody>
          <a:bodyPr/>
          <a:lstStyle/>
          <a:p>
            <a:pPr lvl="0">
              <a:buNone/>
            </a:pPr>
            <a:r>
              <a:rPr lang="ru-RU" b="1" dirty="0">
                <a:solidFill>
                  <a:srgbClr val="1D3B79"/>
                </a:solidFill>
                <a:latin typeface="Times New Roman"/>
                <a:cs typeface="Times New Roman"/>
              </a:rPr>
              <a:t>-Нельзя громко кричать, чтобы не спугнуть птиц;</a:t>
            </a:r>
          </a:p>
          <a:p>
            <a:pPr lvl="0">
              <a:buNone/>
            </a:pPr>
            <a:r>
              <a:rPr lang="ru-RU" b="1" dirty="0">
                <a:solidFill>
                  <a:srgbClr val="1D3B79"/>
                </a:solidFill>
                <a:latin typeface="Times New Roman"/>
                <a:cs typeface="Times New Roman"/>
              </a:rPr>
              <a:t>-Нельзя разорять гнезда;</a:t>
            </a:r>
          </a:p>
          <a:p>
            <a:pPr lvl="0">
              <a:buNone/>
            </a:pPr>
            <a:r>
              <a:rPr lang="ru-RU" b="1" dirty="0">
                <a:solidFill>
                  <a:srgbClr val="1D3B79"/>
                </a:solidFill>
                <a:latin typeface="Times New Roman"/>
                <a:cs typeface="Times New Roman"/>
              </a:rPr>
              <a:t>-Нельзя трогать яйца;</a:t>
            </a:r>
          </a:p>
          <a:p>
            <a:pPr lvl="0">
              <a:buNone/>
            </a:pPr>
            <a:r>
              <a:rPr lang="ru-RU" b="1" dirty="0">
                <a:solidFill>
                  <a:srgbClr val="1D3B79"/>
                </a:solidFill>
                <a:latin typeface="Times New Roman"/>
                <a:cs typeface="Times New Roman"/>
              </a:rPr>
              <a:t>-Больше развешивать для птиц скворечников;</a:t>
            </a:r>
          </a:p>
          <a:p>
            <a:pPr lvl="0">
              <a:buNone/>
            </a:pPr>
            <a:r>
              <a:rPr lang="ru-RU" b="1" dirty="0">
                <a:solidFill>
                  <a:srgbClr val="1D3B79"/>
                </a:solidFill>
                <a:latin typeface="Times New Roman"/>
                <a:cs typeface="Times New Roman"/>
              </a:rPr>
              <a:t>-В начале весны, когда возможен еще снегопад,</a:t>
            </a:r>
          </a:p>
          <a:p>
            <a:pPr lvl="0">
              <a:buNone/>
            </a:pPr>
            <a:r>
              <a:rPr lang="ru-RU" b="1" dirty="0">
                <a:solidFill>
                  <a:srgbClr val="1D3B79"/>
                </a:solidFill>
                <a:latin typeface="Times New Roman"/>
                <a:cs typeface="Times New Roman"/>
              </a:rPr>
              <a:t>мороз, и для перелетных птиц сыпать корм в</a:t>
            </a:r>
          </a:p>
          <a:p>
            <a:pPr lvl="0">
              <a:buNone/>
            </a:pPr>
            <a:r>
              <a:rPr lang="ru-RU" b="1" dirty="0">
                <a:solidFill>
                  <a:srgbClr val="1D3B79"/>
                </a:solidFill>
                <a:latin typeface="Times New Roman"/>
                <a:cs typeface="Times New Roman"/>
              </a:rPr>
              <a:t>кормушки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_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>
            <a:extLst>
              <a:ext uri="{FF2B5EF4-FFF2-40B4-BE49-F238E27FC236}">
                <a16:creationId xmlns:a16="http://schemas.microsoft.com/office/drawing/2014/main" id="{BB71E660-3735-4C06-815D-8BEB6615C19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293265" y="2916019"/>
            <a:ext cx="8686800" cy="646331"/>
          </a:xfrm>
        </p:spPr>
        <p:txBody>
          <a:bodyPr/>
          <a:lstStyle/>
          <a:p>
            <a:pPr lvl="0"/>
            <a:r>
              <a:rPr lang="ru-RU" b="1" dirty="0">
                <a:solidFill>
                  <a:srgbClr val="1D3B79"/>
                </a:solidFill>
                <a:latin typeface="Times New Roman"/>
                <a:cs typeface="Times New Roman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3A93C1-0DF4-46B4-974F-00526398934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-3205080" y="908640"/>
            <a:ext cx="8686800" cy="838080"/>
          </a:xfrm>
        </p:spPr>
        <p:txBody>
          <a:bodyPr/>
          <a:lstStyle/>
          <a:p>
            <a:pPr lvl="0"/>
            <a:r>
              <a:rPr lang="ru-RU" b="1">
                <a:solidFill>
                  <a:srgbClr val="1D3B79"/>
                </a:solidFill>
                <a:latin typeface="Times New Roman"/>
                <a:cs typeface="Times New Roman"/>
              </a:rPr>
              <a:t>Цель: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5BED5542-4DA3-4808-A746-9B69147E437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28600" y="1460519"/>
            <a:ext cx="8686800" cy="3938400"/>
          </a:xfrm>
        </p:spPr>
        <p:txBody>
          <a:bodyPr/>
          <a:lstStyle/>
          <a:p>
            <a:pPr lvl="0">
              <a:buNone/>
            </a:pPr>
            <a:r>
              <a:rPr lang="ru-RU" b="1">
                <a:solidFill>
                  <a:srgbClr val="1D3B79"/>
                </a:solidFill>
                <a:latin typeface="Times New Roman"/>
                <a:cs typeface="Times New Roman"/>
              </a:rPr>
              <a:t>1.Обогащать и систематизировать знания</a:t>
            </a:r>
          </a:p>
          <a:p>
            <a:pPr lvl="0">
              <a:buNone/>
            </a:pPr>
            <a:r>
              <a:rPr lang="ru-RU" b="1">
                <a:solidFill>
                  <a:srgbClr val="1D3B79"/>
                </a:solidFill>
                <a:latin typeface="Times New Roman"/>
                <a:cs typeface="Times New Roman"/>
              </a:rPr>
              <a:t>детей о перелетных птицах, о пользе которую они приносят людям и природе;</a:t>
            </a:r>
          </a:p>
          <a:p>
            <a:pPr lvl="0">
              <a:buNone/>
            </a:pPr>
            <a:r>
              <a:rPr lang="ru-RU" b="1">
                <a:solidFill>
                  <a:srgbClr val="1D3B79"/>
                </a:solidFill>
                <a:latin typeface="Times New Roman"/>
                <a:cs typeface="Times New Roman"/>
              </a:rPr>
              <a:t>2.Воспитывать бережное отношение к птицам, желание им помочь</a:t>
            </a:r>
          </a:p>
          <a:p>
            <a:pPr lvl="0">
              <a:buNone/>
            </a:pPr>
            <a:r>
              <a:rPr lang="ru-RU" b="1">
                <a:solidFill>
                  <a:srgbClr val="1D3B79"/>
                </a:solidFill>
                <a:latin typeface="Times New Roman"/>
                <a:cs typeface="Times New Roman"/>
              </a:rPr>
              <a:t>3. Познакомить детей с понятиями: лететь «клином», «цепочкой», «стайкой».</a:t>
            </a:r>
          </a:p>
          <a:p>
            <a:pPr lvl="0">
              <a:buNone/>
            </a:pP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5">
            <a:extLst>
              <a:ext uri="{FF2B5EF4-FFF2-40B4-BE49-F238E27FC236}">
                <a16:creationId xmlns:a16="http://schemas.microsoft.com/office/drawing/2014/main" id="{937174FC-4240-4571-8205-96512DD7598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01788" y="-214344"/>
            <a:ext cx="8686800" cy="71460"/>
          </a:xfrm>
        </p:spPr>
        <p:txBody>
          <a:bodyPr lIns="0" tIns="0" rIns="0" bIns="0"/>
          <a:lstStyle/>
          <a:p>
            <a:endParaRPr lang="en-US" sz="1800"/>
          </a:p>
        </p:txBody>
      </p:sp>
      <p:sp>
        <p:nvSpPr>
          <p:cNvPr id="3" name="Содержимое 6">
            <a:extLst>
              <a:ext uri="{FF2B5EF4-FFF2-40B4-BE49-F238E27FC236}">
                <a16:creationId xmlns:a16="http://schemas.microsoft.com/office/drawing/2014/main" id="{CC84C224-0990-4CE7-B268-C1E711354DE1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916000" y="4734000"/>
            <a:ext cx="4147200" cy="4244400"/>
          </a:xfrm>
        </p:spPr>
        <p:txBody>
          <a:bodyPr/>
          <a:lstStyle/>
          <a:p>
            <a:pPr lvl="0">
              <a:buNone/>
            </a:pPr>
            <a:r>
              <a:rPr lang="ru-RU" sz="1800" b="1">
                <a:solidFill>
                  <a:srgbClr val="1D3B79"/>
                </a:solidFill>
                <a:latin typeface="Times New Roman"/>
                <a:cs typeface="Times New Roman"/>
              </a:rPr>
              <a:t>Вот и стали дни короче,</a:t>
            </a:r>
            <a:br>
              <a:rPr lang="en-US"/>
            </a:br>
            <a:r>
              <a:rPr lang="ru-RU" sz="1800" b="1">
                <a:solidFill>
                  <a:srgbClr val="1D3B79"/>
                </a:solidFill>
                <a:latin typeface="Times New Roman"/>
                <a:cs typeface="Times New Roman"/>
              </a:rPr>
              <a:t>И длиннее стали ночи,</a:t>
            </a:r>
            <a:br>
              <a:rPr lang="en-US"/>
            </a:br>
            <a:r>
              <a:rPr lang="ru-RU" sz="1800" b="1">
                <a:solidFill>
                  <a:srgbClr val="1D3B79"/>
                </a:solidFill>
                <a:latin typeface="Times New Roman"/>
                <a:cs typeface="Times New Roman"/>
              </a:rPr>
              <a:t>Птицы тянутся на юг,</a:t>
            </a:r>
            <a:br>
              <a:rPr lang="en-US"/>
            </a:br>
            <a:r>
              <a:rPr lang="ru-RU" sz="1800" b="1">
                <a:solidFill>
                  <a:srgbClr val="1D3B79"/>
                </a:solidFill>
                <a:latin typeface="Times New Roman"/>
                <a:cs typeface="Times New Roman"/>
              </a:rPr>
              <a:t>Пожелтели лес и луг…</a:t>
            </a:r>
            <a:br>
              <a:rPr lang="en-US"/>
            </a:br>
            <a:endParaRPr lang="en-US"/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1532E803-05BC-42FA-94E0-9DCC98734EB8}"/>
              </a:ext>
            </a:extLst>
          </p:cNvPr>
          <p:cNvPicPr preferRelativeResize="0">
            <a:picLocks noGrp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000" y="1496707"/>
            <a:ext cx="4716000" cy="2592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C8B531-18A6-40A2-8919-23C2488FA32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ru-RU" b="1">
                <a:solidFill>
                  <a:srgbClr val="1D3B79"/>
                </a:solidFill>
                <a:latin typeface="Times New Roman"/>
                <a:cs typeface="Times New Roman"/>
              </a:rPr>
              <a:t>Перелетные птицы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CE4FB76D-DDB7-4A54-9A02-5FFF24E3796F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294800" y="2060999"/>
            <a:ext cx="4190399" cy="3888000"/>
          </a:xfrm>
        </p:spPr>
        <p:txBody>
          <a:bodyPr/>
          <a:lstStyle/>
          <a:p>
            <a:pPr lvl="0">
              <a:buNone/>
            </a:pPr>
            <a:r>
              <a:rPr lang="ru-RU">
                <a:solidFill>
                  <a:srgbClr val="1D3B79"/>
                </a:solidFill>
                <a:latin typeface="Arial"/>
              </a:rPr>
              <a:t>В поле есть, где прокормиться, Только негде загнездиться, Огороду, полю – врач Глянцевитый черный …</a:t>
            </a:r>
            <a:br>
              <a:rPr lang="en-US"/>
            </a:br>
            <a:endParaRPr lang="en-US"/>
          </a:p>
        </p:txBody>
      </p:sp>
      <p:pic>
        <p:nvPicPr>
          <p:cNvPr id="4" name="Содержимое 6">
            <a:extLst>
              <a:ext uri="{FF2B5EF4-FFF2-40B4-BE49-F238E27FC236}">
                <a16:creationId xmlns:a16="http://schemas.microsoft.com/office/drawing/2014/main" id="{41829791-5D8B-49C5-8C8A-A75E853055DC}"/>
              </a:ext>
            </a:extLst>
          </p:cNvPr>
          <p:cNvPicPr>
            <a:picLocks noGrp="1" noChangeAspect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600" y="2060999"/>
            <a:ext cx="2472786" cy="185459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996D53-F0A2-4260-AFB0-ABC3FE0186C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430280" y="243036"/>
            <a:ext cx="6570000" cy="1059480"/>
          </a:xfrm>
        </p:spPr>
        <p:txBody>
          <a:bodyPr/>
          <a:lstStyle/>
          <a:p>
            <a:pPr lvl="0"/>
            <a:r>
              <a:rPr lang="ru-RU" b="1">
                <a:solidFill>
                  <a:srgbClr val="1D3B79"/>
                </a:solidFill>
                <a:latin typeface="Times New Roman"/>
                <a:cs typeface="Times New Roman"/>
              </a:rPr>
              <a:t>Грач</a:t>
            </a:r>
          </a:p>
        </p:txBody>
      </p:sp>
      <p:sp>
        <p:nvSpPr>
          <p:cNvPr id="3" name="Содержимое 3">
            <a:extLst>
              <a:ext uri="{FF2B5EF4-FFF2-40B4-BE49-F238E27FC236}">
                <a16:creationId xmlns:a16="http://schemas.microsoft.com/office/drawing/2014/main" id="{3DBD8767-F7E9-407A-82E9-4C0613361D65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39640" y="1197000"/>
            <a:ext cx="3281400" cy="1152360"/>
          </a:xfrm>
        </p:spPr>
        <p:txBody>
          <a:bodyPr/>
          <a:lstStyle/>
          <a:p>
            <a:pPr lvl="0">
              <a:buNone/>
            </a:pPr>
            <a:r>
              <a:rPr lang="ru-RU" sz="1800">
                <a:solidFill>
                  <a:srgbClr val="1D3B79"/>
                </a:solidFill>
                <a:latin typeface="Times New Roman"/>
                <a:cs typeface="Times New Roman"/>
              </a:rPr>
              <a:t>Грач – перелётная птица, она возвращается на родину в марте, и, как говорится, открывает весну. А зимует на побережье Черного моря, в Средней Азии и Северной Африке. Для весеннее-осенних перелётов грачи собираются в огромные стаи.</a:t>
            </a:r>
            <a:r>
              <a:rPr lang="ru-RU" sz="1800" b="1">
                <a:solidFill>
                  <a:srgbClr val="1D3B79"/>
                </a:solidFill>
                <a:latin typeface="Times New Roman"/>
                <a:cs typeface="Times New Roman"/>
              </a:rPr>
              <a:t>.</a:t>
            </a:r>
          </a:p>
        </p:txBody>
      </p:sp>
      <p:pic>
        <p:nvPicPr>
          <p:cNvPr id="4" name="Рисунок 8">
            <a:extLst>
              <a:ext uri="{FF2B5EF4-FFF2-40B4-BE49-F238E27FC236}">
                <a16:creationId xmlns:a16="http://schemas.microsoft.com/office/drawing/2014/main" id="{3A525DE2-1FCC-4A4B-BB03-0F76ACFE22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266" y="1327680"/>
            <a:ext cx="2378053" cy="258392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27182F-0106-4683-904E-867D204F9A9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01788" y="-500040"/>
            <a:ext cx="8686800" cy="357228"/>
          </a:xfrm>
        </p:spPr>
        <p:txBody>
          <a:bodyPr lIns="0" tIns="0" rIns="0" bIns="0"/>
          <a:lstStyle/>
          <a:p>
            <a:endParaRPr lang="en-US" sz="1800"/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A7FD8780-8DE5-45D6-B3A3-BC305864982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093932" y="1479906"/>
            <a:ext cx="4190399" cy="3538800"/>
          </a:xfrm>
        </p:spPr>
        <p:txBody>
          <a:bodyPr/>
          <a:lstStyle/>
          <a:p>
            <a:pPr lvl="0">
              <a:buNone/>
            </a:pPr>
            <a:r>
              <a:rPr lang="ru-RU" b="1" dirty="0">
                <a:solidFill>
                  <a:srgbClr val="1D3B79"/>
                </a:solidFill>
                <a:latin typeface="Times New Roman"/>
                <a:cs typeface="Times New Roman"/>
              </a:rPr>
              <a:t>На шесте -  дворец,</a:t>
            </a:r>
          </a:p>
          <a:p>
            <a:pPr lvl="0">
              <a:buNone/>
            </a:pPr>
            <a:r>
              <a:rPr lang="ru-RU" b="1" dirty="0">
                <a:solidFill>
                  <a:srgbClr val="1D3B79"/>
                </a:solidFill>
                <a:latin typeface="Times New Roman"/>
                <a:cs typeface="Times New Roman"/>
              </a:rPr>
              <a:t>Во дворце – певец,</a:t>
            </a:r>
          </a:p>
          <a:p>
            <a:pPr lvl="0">
              <a:buNone/>
            </a:pPr>
            <a:r>
              <a:rPr lang="ru-RU" b="1" dirty="0">
                <a:solidFill>
                  <a:srgbClr val="1D3B79"/>
                </a:solidFill>
                <a:latin typeface="Times New Roman"/>
                <a:cs typeface="Times New Roman"/>
              </a:rPr>
              <a:t>А зовут его…</a:t>
            </a:r>
          </a:p>
          <a:p>
            <a:pPr lvl="0">
              <a:buNone/>
            </a:pPr>
            <a:r>
              <a:rPr lang="ru-RU" b="1" dirty="0">
                <a:solidFill>
                  <a:srgbClr val="1D3B79"/>
                </a:solidFill>
                <a:latin typeface="Times New Roman"/>
                <a:cs typeface="Times New Roman"/>
              </a:rPr>
              <a:t>Скворец!</a:t>
            </a:r>
          </a:p>
        </p:txBody>
      </p:sp>
      <p:pic>
        <p:nvPicPr>
          <p:cNvPr id="4" name="Содержимое 6">
            <a:extLst>
              <a:ext uri="{FF2B5EF4-FFF2-40B4-BE49-F238E27FC236}">
                <a16:creationId xmlns:a16="http://schemas.microsoft.com/office/drawing/2014/main" id="{F7CF681A-5A81-4442-B1DA-362E6DF6AA24}"/>
              </a:ext>
            </a:extLst>
          </p:cNvPr>
          <p:cNvPicPr>
            <a:picLocks noGrp="1" noChangeAspect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895348"/>
            <a:ext cx="2854666" cy="190354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B436C0-F116-487E-B612-F061FE8192E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ru-RU" b="1">
                <a:solidFill>
                  <a:srgbClr val="1D3B79"/>
                </a:solidFill>
                <a:latin typeface="Times New Roman"/>
                <a:cs typeface="Times New Roman"/>
              </a:rPr>
              <a:t>Скворец</a:t>
            </a:r>
          </a:p>
        </p:txBody>
      </p:sp>
      <p:pic>
        <p:nvPicPr>
          <p:cNvPr id="3" name="Содержимое 4">
            <a:extLst>
              <a:ext uri="{FF2B5EF4-FFF2-40B4-BE49-F238E27FC236}">
                <a16:creationId xmlns:a16="http://schemas.microsoft.com/office/drawing/2014/main" id="{5C6DA432-D5B7-457A-AB80-E9B2D0DD30A1}"/>
              </a:ext>
            </a:extLst>
          </p:cNvPr>
          <p:cNvPicPr>
            <a:picLocks noGrp="1" noChangeAspect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40" y="1898280"/>
            <a:ext cx="3425400" cy="3744000"/>
          </a:xfrm>
        </p:spPr>
      </p:pic>
      <p:sp>
        <p:nvSpPr>
          <p:cNvPr id="4" name="Содержимое 3">
            <a:extLst>
              <a:ext uri="{FF2B5EF4-FFF2-40B4-BE49-F238E27FC236}">
                <a16:creationId xmlns:a16="http://schemas.microsoft.com/office/drawing/2014/main" id="{4AB38A76-07AF-46B7-BEF3-13249106B8B1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572000" y="2410919"/>
            <a:ext cx="3851999" cy="3252960"/>
          </a:xfrm>
        </p:spPr>
        <p:txBody>
          <a:bodyPr/>
          <a:lstStyle/>
          <a:p>
            <a:pPr lvl="0">
              <a:buNone/>
            </a:pPr>
            <a:r>
              <a:rPr lang="ru-RU" sz="1800" b="1">
                <a:solidFill>
                  <a:srgbClr val="1D3B79"/>
                </a:solidFill>
                <a:latin typeface="Times New Roman"/>
                <a:cs typeface="Times New Roman"/>
              </a:rPr>
              <a:t>Прилетают в марте. Гнезда строят в любой пустоте, чаще в скворечниках. Могут имитировать голоса других птиц. Питаются личинками, жуками, гусеницами.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_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4CBF16-51B6-416C-A015-8B8A3FD45BF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01788" y="-285804"/>
            <a:ext cx="8686800" cy="45720"/>
          </a:xfrm>
        </p:spPr>
        <p:txBody>
          <a:bodyPr lIns="0" tIns="0" rIns="0" bIns="0"/>
          <a:lstStyle/>
          <a:p>
            <a:endParaRPr lang="en-US" sz="1800"/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B3CD16D5-7238-46A7-8AE3-58D9DC32A494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95640" y="1700999"/>
            <a:ext cx="4190399" cy="3895200"/>
          </a:xfrm>
        </p:spPr>
        <p:txBody>
          <a:bodyPr/>
          <a:lstStyle/>
          <a:p>
            <a:pPr lvl="0">
              <a:buNone/>
            </a:pPr>
            <a:r>
              <a:rPr lang="ru-RU" b="1">
                <a:solidFill>
                  <a:srgbClr val="1D3B79"/>
                </a:solidFill>
                <a:latin typeface="Times New Roman"/>
                <a:cs typeface="Times New Roman"/>
              </a:rPr>
              <a:t>Прилетел к нам, наконец,</a:t>
            </a:r>
          </a:p>
          <a:p>
            <a:pPr lvl="0">
              <a:buNone/>
            </a:pPr>
            <a:r>
              <a:rPr lang="ru-RU" b="1">
                <a:solidFill>
                  <a:srgbClr val="1D3B79"/>
                </a:solidFill>
                <a:latin typeface="Times New Roman"/>
                <a:cs typeface="Times New Roman"/>
              </a:rPr>
              <a:t>Лучший наш певец.</a:t>
            </a:r>
          </a:p>
          <a:p>
            <a:pPr lvl="0">
              <a:buNone/>
            </a:pPr>
            <a:r>
              <a:rPr lang="ru-RU" b="1">
                <a:solidFill>
                  <a:srgbClr val="1D3B79"/>
                </a:solidFill>
                <a:latin typeface="Times New Roman"/>
                <a:cs typeface="Times New Roman"/>
              </a:rPr>
              <a:t>Дни и ночи напролет</a:t>
            </a:r>
          </a:p>
          <a:p>
            <a:pPr lvl="0">
              <a:buNone/>
            </a:pPr>
            <a:r>
              <a:rPr lang="ru-RU" b="1">
                <a:solidFill>
                  <a:srgbClr val="1D3B79"/>
                </a:solidFill>
                <a:latin typeface="Times New Roman"/>
                <a:cs typeface="Times New Roman"/>
              </a:rPr>
              <a:t>Он поет, поет, поет.</a:t>
            </a:r>
          </a:p>
        </p:txBody>
      </p:sp>
      <p:pic>
        <p:nvPicPr>
          <p:cNvPr id="4" name="Содержимое 6">
            <a:extLst>
              <a:ext uri="{FF2B5EF4-FFF2-40B4-BE49-F238E27FC236}">
                <a16:creationId xmlns:a16="http://schemas.microsoft.com/office/drawing/2014/main" id="{5D076EC3-D721-4632-9A8A-C9AF822C24FA}"/>
              </a:ext>
            </a:extLst>
          </p:cNvPr>
          <p:cNvPicPr>
            <a:picLocks noGrp="1" noChangeAspect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695" y="2326639"/>
            <a:ext cx="2479558" cy="242692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54C1B4-5B49-4329-9305-C5C8EEE1F18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ru-RU" b="1">
                <a:solidFill>
                  <a:srgbClr val="1D3B79"/>
                </a:solidFill>
                <a:latin typeface="Times New Roman"/>
                <a:cs typeface="Times New Roman"/>
              </a:rPr>
              <a:t>Соловей</a:t>
            </a:r>
          </a:p>
        </p:txBody>
      </p:sp>
      <p:sp>
        <p:nvSpPr>
          <p:cNvPr id="3" name="Содержимое 3">
            <a:extLst>
              <a:ext uri="{FF2B5EF4-FFF2-40B4-BE49-F238E27FC236}">
                <a16:creationId xmlns:a16="http://schemas.microsoft.com/office/drawing/2014/main" id="{EB447E81-CB1B-4367-A3FE-B32CDCDC33F4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572000" y="2060999"/>
            <a:ext cx="4068000" cy="3823199"/>
          </a:xfrm>
        </p:spPr>
        <p:txBody>
          <a:bodyPr/>
          <a:lstStyle/>
          <a:p>
            <a:pPr lvl="0">
              <a:buNone/>
            </a:pPr>
            <a:r>
              <a:rPr lang="ru-RU" sz="1800" b="1">
                <a:solidFill>
                  <a:srgbClr val="1D3B79"/>
                </a:solidFill>
                <a:latin typeface="Times New Roman"/>
                <a:cs typeface="Times New Roman"/>
              </a:rPr>
              <a:t>Прилетает в мае. Гнездо делает на земле из тонких веточек, травинок, перышек. Питается мухами, жучками, муравьями, паучками. Поет песни от вечерней  до утренней зари.  Хорошим певцом становится на третий год жизни.</a:t>
            </a:r>
          </a:p>
        </p:txBody>
      </p:sp>
      <p:pic>
        <p:nvPicPr>
          <p:cNvPr id="4" name="Объект 7">
            <a:extLst>
              <a:ext uri="{FF2B5EF4-FFF2-40B4-BE49-F238E27FC236}">
                <a16:creationId xmlns:a16="http://schemas.microsoft.com/office/drawing/2014/main" id="{CFE543FA-08B4-4AF9-839C-921C1BEB251C}"/>
              </a:ext>
            </a:extLst>
          </p:cNvPr>
          <p:cNvPicPr>
            <a:picLocks noGrp="1" noChangeAspect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730" y="2341800"/>
            <a:ext cx="2208855" cy="260053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_Только заголовок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_1_Заголовок и объект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_1_Два объекта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603</Words>
  <Application>Microsoft Office PowerPoint</Application>
  <PresentationFormat>Экран (4:3)</PresentationFormat>
  <Paragraphs>79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Times New Roman</vt:lpstr>
      <vt:lpstr>Tw Cen MT</vt:lpstr>
      <vt:lpstr>_Только заголовок</vt:lpstr>
      <vt:lpstr>_1_Заголовок и объект</vt:lpstr>
      <vt:lpstr>_1_Два объекта</vt:lpstr>
      <vt:lpstr>Презентация PowerPoint</vt:lpstr>
      <vt:lpstr>Цель:</vt:lpstr>
      <vt:lpstr>Презентация PowerPoint</vt:lpstr>
      <vt:lpstr>Перелетные птицы</vt:lpstr>
      <vt:lpstr>Грач</vt:lpstr>
      <vt:lpstr>Презентация PowerPoint</vt:lpstr>
      <vt:lpstr>Скворец</vt:lpstr>
      <vt:lpstr>Презентация PowerPoint</vt:lpstr>
      <vt:lpstr>Соловей</vt:lpstr>
      <vt:lpstr>Жаворонок</vt:lpstr>
      <vt:lpstr>Презентация PowerPoint</vt:lpstr>
      <vt:lpstr>Презентация PowerPoint</vt:lpstr>
      <vt:lpstr>Кукушка</vt:lpstr>
      <vt:lpstr>Физкультминутка «Скворечник»</vt:lpstr>
      <vt:lpstr>Приметы о перелетных птицах:</vt:lpstr>
      <vt:lpstr>Стихи о перелетных птицах</vt:lpstr>
      <vt:lpstr>Помощь перелетным птицам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rafik4785 rafik4785</dc:creator>
  <cp:lastModifiedBy>rafik4785 rafik4785</cp:lastModifiedBy>
  <cp:revision>2</cp:revision>
  <dcterms:modified xsi:type="dcterms:W3CDTF">2021-10-31T08:24:49Z</dcterms:modified>
</cp:coreProperties>
</file>