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0" r:id="rId2"/>
    <p:sldId id="314" r:id="rId3"/>
    <p:sldId id="271" r:id="rId4"/>
    <p:sldId id="325" r:id="rId5"/>
    <p:sldId id="322" r:id="rId6"/>
    <p:sldId id="323" r:id="rId7"/>
    <p:sldId id="324" r:id="rId8"/>
    <p:sldId id="319" r:id="rId9"/>
    <p:sldId id="318" r:id="rId10"/>
    <p:sldId id="326" r:id="rId11"/>
    <p:sldId id="32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  <a:srgbClr val="FFFF99"/>
    <a:srgbClr val="80008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17" autoAdjust="0"/>
    <p:restoredTop sz="94660"/>
  </p:normalViewPr>
  <p:slideViewPr>
    <p:cSldViewPr>
      <p:cViewPr>
        <p:scale>
          <a:sx n="70" d="100"/>
          <a:sy n="70" d="100"/>
        </p:scale>
        <p:origin x="-281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5C4D9-8EA5-4ACF-846D-BF654381C25D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Яковлева И.И. МОУ СОШ "Веста" г. Черноголовка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5E6BB-4731-45D3-938C-D1C3B5C1EF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267233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177BB-6FA5-45E0-8CE0-0040E018DF32}" type="datetimeFigureOut">
              <a:rPr lang="ru-RU" smtClean="0"/>
              <a:pPr/>
              <a:t>19.01.2022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Яковлева И.И. МОУ СОШ "Веста" г. Черноголовка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8A2DF-5A82-4197-8A0C-F5A43F979C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3953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DCAB-574B-4CA0-B0AA-DBDCB0063F10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D656-34E2-47EF-AE6A-BCCCA5A232FA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62C8-1605-4EC1-BEE4-B7E812CCD99E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9D93D-FFE8-4A02-915B-6D3289BAA849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7045-0C1D-4CEE-ABDE-4B88D5589A29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C21B-5DA8-4ABF-B9E6-26D26F2DCF22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C35D6-ECA6-4092-9D54-08C7A06D1D28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9FB0-41A8-4BE0-82C4-F59ED7C3B845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8BA3-3342-4878-96ED-959BE77CEAB1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2927-DBF8-478C-A17C-146C43B4556A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500E9-0354-4927-BED3-2169BB8C47CF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F7FE2-9325-4F64-B8B4-8811A060B5E4}" type="datetime1">
              <a:rPr lang="ru-RU" smtClean="0"/>
              <a:pPr/>
              <a:t>19.01.2022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Яковлева Инна Игоревна учитель начальных классов МОУ СОШ "Веста"  г. Черноголовка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llustrators.ru/uploads/illustration/image/479862/main_479862_original.jpg" TargetMode="External"/><Relationship Id="rId3" Type="http://schemas.openxmlformats.org/officeDocument/2006/relationships/hyperlink" Target="https://vrukodelii.com/attachments/2012/06/georgin.jpg" TargetMode="External"/><Relationship Id="rId7" Type="http://schemas.openxmlformats.org/officeDocument/2006/relationships/hyperlink" Target="http://territoria-fermerov.ru/images/item/rye/100.png" TargetMode="External"/><Relationship Id="rId12" Type="http://schemas.openxmlformats.org/officeDocument/2006/relationships/hyperlink" Target="https://im1-tub-ru.yandex.net/i?id=2251c49dc1c7d887031d6d83bd0c3880&amp;n=33&amp;h=215&amp;w=271" TargetMode="External"/><Relationship Id="rId2" Type="http://schemas.openxmlformats.org/officeDocument/2006/relationships/hyperlink" Target="http://www.bio-filter.ru/images/Home%20Religion/66_Pion_Glouing_Razpberri_Rouz_rozovyj_so_svetlymi_krayami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aagro.com.tr/image/bugday.png" TargetMode="External"/><Relationship Id="rId11" Type="http://schemas.openxmlformats.org/officeDocument/2006/relationships/hyperlink" Target="https://im2-tub-ru.yandex.net/i?id=dfa9b7dc0e280f24958927a452d2c056&amp;n=33&amp;h=215&amp;w=215" TargetMode="External"/><Relationship Id="rId5" Type="http://schemas.openxmlformats.org/officeDocument/2006/relationships/hyperlink" Target="http://www.v3toys.ru/kiwi-public-data/Kiwi_Img/583401507b6ba.jpeg" TargetMode="External"/><Relationship Id="rId10" Type="http://schemas.openxmlformats.org/officeDocument/2006/relationships/hyperlink" Target="https://im0-tub-ru.yandex.net/i?id=a999d24c909714f17240b39445abc9d8&amp;n=33&amp;h=215&amp;w=323" TargetMode="External"/><Relationship Id="rId4" Type="http://schemas.openxmlformats.org/officeDocument/2006/relationships/hyperlink" Target="http://www.coollady.ru/pic/0004/025/66.jpg" TargetMode="External"/><Relationship Id="rId9" Type="http://schemas.openxmlformats.org/officeDocument/2006/relationships/hyperlink" Target="https://im0-tub-ru.yandex.net/i?id=748ebb6691c1073b87629b9e578be412&amp;n=33&amp;h=215&amp;w=38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43408"/>
            <a:ext cx="9144000" cy="32624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none" spc="0" dirty="0" smtClean="0">
              <a:ln w="12700">
                <a:solidFill>
                  <a:srgbClr val="660066"/>
                </a:solidFill>
                <a:prstDash val="solid"/>
              </a:ln>
              <a:solidFill>
                <a:srgbClr val="660066"/>
              </a:solidFill>
            </a:endParaRPr>
          </a:p>
          <a:p>
            <a:pPr algn="ctr"/>
            <a:r>
              <a:rPr lang="ru-RU" sz="7200" b="1" cap="none" spc="0" dirty="0" smtClean="0">
                <a:ln w="12700">
                  <a:solidFill>
                    <a:srgbClr val="660066"/>
                  </a:solidFill>
                  <a:prstDash val="solid"/>
                </a:ln>
                <a:solidFill>
                  <a:srgbClr val="660066"/>
                </a:solidFill>
              </a:rPr>
              <a:t>Растениеводство в нашем крае</a:t>
            </a:r>
          </a:p>
          <a:p>
            <a:pPr algn="ctr"/>
            <a:endPara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2"/>
                  <a:tile tx="0" ty="0" sx="100000" sy="100000" flip="none" algn="tl"/>
                </a:blipFill>
              </a:rPr>
              <a:t>(раздел «Родной край – часть большой страны»)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1405" y="5657671"/>
            <a:ext cx="2949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Зыкова Л.Е.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3" b="10456"/>
          <a:stretch>
            <a:fillRect/>
          </a:stretch>
        </p:blipFill>
        <p:spPr>
          <a:xfrm>
            <a:off x="2555776" y="4509120"/>
            <a:ext cx="2881073" cy="1440258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6007" y="1988840"/>
            <a:ext cx="1527993" cy="1527993"/>
          </a:xfrm>
          <a:prstGeom prst="rect">
            <a:avLst/>
          </a:prstGeom>
        </p:spPr>
      </p:pic>
      <p:pic>
        <p:nvPicPr>
          <p:cNvPr id="7" name="Рисунок 6" descr="1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607000"/>
            <a:ext cx="1738114" cy="2251000"/>
          </a:xfrm>
          <a:prstGeom prst="rect">
            <a:avLst/>
          </a:prstGeom>
        </p:spPr>
      </p:pic>
      <p:pic>
        <p:nvPicPr>
          <p:cNvPr id="8" name="Рисунок 7" descr="583401507b6ba.jpe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234" t="9051" r="9788" b="13250"/>
          <a:stretch>
            <a:fillRect/>
          </a:stretch>
        </p:blipFill>
        <p:spPr>
          <a:xfrm>
            <a:off x="251520" y="1628800"/>
            <a:ext cx="1716515" cy="2592288"/>
          </a:xfrm>
          <a:prstGeom prst="rect">
            <a:avLst/>
          </a:prstGeom>
        </p:spPr>
      </p:pic>
      <p:pic>
        <p:nvPicPr>
          <p:cNvPr id="9" name="Рисунок 8" descr="i (3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3789040"/>
            <a:ext cx="2581275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0"/>
            <a:ext cx="2281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Ресурсы: </a:t>
            </a:r>
            <a:endParaRPr lang="ru-RU" b="1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43808" y="620688"/>
            <a:ext cx="5688632" cy="365125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Яковлева Инна Игоревна учитель начальных классов МОУ СОШ "Веста"  г. Черноголовка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620688"/>
            <a:ext cx="2475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Шаблон презентации  -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268760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пион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124744"/>
            <a:ext cx="8028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http://www.bio-filter.ru/images/Home%20Religion/66_Pion_Glouing_Razpberri_Rouz_rozovyj_so_svetlymi_krayami.jpg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2060848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https://vrukodelii.com/attachments/2012/06/georgin.jpg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060848"/>
            <a:ext cx="95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георгин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2420888"/>
            <a:ext cx="4466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http://www.coollady.ru/pic/0004/025/66.jpg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2420888"/>
            <a:ext cx="1172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гладиолус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285293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http://www.v3toys.ru/kiwi-public-data/Kiwi_Img/583401507b6ba.jpeg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2852936"/>
            <a:ext cx="1241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земляника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3212976"/>
            <a:ext cx="3893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http://aagro.com.tr/image/bugday.png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51520" y="3212976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пшеница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43608" y="3645024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http://territoria-fermerov.ru/images/item/rye/100.png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3645024"/>
            <a:ext cx="69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рожь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43608" y="4005064"/>
            <a:ext cx="8100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http://illustrators.ru/uploads/illustration/image/479862/main_479862_original.jpg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5536" y="400506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овёс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43608" y="443711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https://im0-tub-ru.yandex.net/i?id=748ebb6691c1073b87629b9e578be412&amp;n=33&amp;h=215&amp;w=382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4509120"/>
            <a:ext cx="77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79104" y="501317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https://im0-tub-ru.yandex.net/i?id=a999d24c909714f17240b39445abc9d8&amp;n=33&amp;h=215&amp;w=323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79512" y="5157192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971600" y="5661248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https://im2-tub-ru.yandex.net/i?id=dfa9b7dc0e280f24958927a452d2c056&amp;n=33&amp;h=215&amp;w=215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5805264"/>
            <a:ext cx="1014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герберы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99592" y="616530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https://im1-tub-ru.yandex.net/i?id=2251c49dc1c7d887031d6d83bd0c3880&amp;n=33&amp;h=215&amp;w=271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6237312"/>
            <a:ext cx="90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фрукты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4370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МОАУ СОШ №1 с. Возжаевки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Емельянова Жанна Александровна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820472" cy="36004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 Narrow" pitchFamily="34" charset="0"/>
              </a:rPr>
              <a:t>       Данная презентация создана на основе тетради </a:t>
            </a:r>
            <a:r>
              <a:rPr lang="ru-RU" sz="2000" dirty="0" smtClean="0">
                <a:latin typeface="Arial Narrow" pitchFamily="34" charset="0"/>
              </a:rPr>
              <a:t/>
            </a:r>
            <a:br>
              <a:rPr lang="ru-RU" sz="2000" dirty="0" smtClean="0">
                <a:latin typeface="Arial Narrow" pitchFamily="34" charset="0"/>
              </a:rPr>
            </a:br>
            <a:r>
              <a:rPr lang="ru-RU" sz="2000" dirty="0" smtClean="0">
                <a:latin typeface="Arial Narrow" pitchFamily="34" charset="0"/>
              </a:rPr>
              <a:t>                             </a:t>
            </a:r>
            <a:r>
              <a:rPr lang="ru-RU" sz="2400" dirty="0" smtClean="0">
                <a:latin typeface="Arial Narrow" pitchFamily="34" charset="0"/>
              </a:rPr>
              <a:t>«Окружающий мир. Тесты. 4 класс. Пособие для учащихся               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                         общеобразовательных учреждений.»  (УМК «Школа  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                         России»)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Arial Narrow" pitchFamily="34" charset="0"/>
              </a:rPr>
              <a:t>                               Автор: Плешаков А.А., </a:t>
            </a:r>
            <a:r>
              <a:rPr lang="ru-RU" sz="2000" dirty="0" err="1" smtClean="0">
                <a:latin typeface="Arial Narrow" pitchFamily="34" charset="0"/>
              </a:rPr>
              <a:t>Гара</a:t>
            </a:r>
            <a:r>
              <a:rPr lang="ru-RU" sz="2000" dirty="0" smtClean="0">
                <a:latin typeface="Arial Narrow" pitchFamily="34" charset="0"/>
              </a:rPr>
              <a:t> Н.Н., Назарова З.Д.</a:t>
            </a:r>
            <a:br>
              <a:rPr lang="ru-RU" sz="2000" dirty="0" smtClean="0">
                <a:latin typeface="Arial Narrow" pitchFamily="34" charset="0"/>
              </a:rPr>
            </a:br>
            <a:r>
              <a:rPr lang="ru-RU" sz="2000" dirty="0" smtClean="0">
                <a:latin typeface="Arial Narrow" pitchFamily="34" charset="0"/>
              </a:rPr>
              <a:t>                               Издательство: Москва, «Просвещение», 2012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Эта тетрадь содержит тесты по всем темам курса «Окружающий мир» </a:t>
            </a:r>
            <a:r>
              <a:rPr lang="ru-RU" sz="2000" smtClean="0"/>
              <a:t>для 4 </a:t>
            </a:r>
            <a:r>
              <a:rPr lang="ru-RU" sz="2000" dirty="0" smtClean="0"/>
              <a:t>класса. С их помощью можно быстро проверить знания учащихся. На каждый вопрос дано несколько вариантов ответов, среди них только один правильный. Многие ответы представлены в виде рисунков.  В конце тетради имеются ответы на все тесты. 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365104"/>
            <a:ext cx="8424936" cy="2232248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Arial Narrow" pitchFamily="34" charset="0"/>
              </a:rPr>
              <a:t>В презентации использованы вопросы из этой тетради. Ответы дети могут записывать на листочек. В конце каждого тесты есть слайд с правильными ответами для самопроверки детей. Если учитель  не считает нужным показывать данный слайд ученикам, то может сделать его «скрытым» или удалить вовсе. </a:t>
            </a:r>
            <a:endParaRPr lang="ru-RU" sz="4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471" t="16418" r="48692" b="23381"/>
          <a:stretch>
            <a:fillRect/>
          </a:stretch>
        </p:blipFill>
        <p:spPr bwMode="auto">
          <a:xfrm>
            <a:off x="539552" y="764704"/>
            <a:ext cx="1368152" cy="188120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1.Какое понятие имеет отношение к культурным растениям?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1772816"/>
            <a:ext cx="21321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660066"/>
                </a:solidFill>
              </a:rPr>
              <a:t>Б. </a:t>
            </a:r>
            <a:r>
              <a:rPr lang="ru-RU" sz="4800" b="1" dirty="0" smtClean="0"/>
              <a:t>сорт.</a:t>
            </a:r>
            <a:endParaRPr lang="ru-RU" sz="4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1772816"/>
            <a:ext cx="3004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660066"/>
                </a:solidFill>
              </a:rPr>
              <a:t>А. </a:t>
            </a:r>
            <a:r>
              <a:rPr lang="ru-RU" sz="4800" b="1" dirty="0" smtClean="0"/>
              <a:t>порода;</a:t>
            </a:r>
            <a:endParaRPr lang="ru-RU" sz="4800" dirty="0"/>
          </a:p>
        </p:txBody>
      </p:sp>
      <p:pic>
        <p:nvPicPr>
          <p:cNvPr id="21" name="Рисунок 20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708920"/>
            <a:ext cx="7560840" cy="3898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064"/>
            <a:ext cx="10441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А. </a:t>
            </a:r>
            <a:r>
              <a:rPr lang="ru-RU" sz="4600" b="1" dirty="0" smtClean="0"/>
              <a:t>1.Пшеница.2.Рожь. 3.Гречиха;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653136"/>
            <a:ext cx="10513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Б. </a:t>
            </a:r>
            <a:r>
              <a:rPr lang="ru-RU" sz="4600" b="1" dirty="0" smtClean="0"/>
              <a:t>1. Рожь. 2.Пшеница. 3. Ячмень;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5805264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Г. </a:t>
            </a:r>
            <a:r>
              <a:rPr lang="ru-RU" sz="4600" b="1" dirty="0" smtClean="0"/>
              <a:t>1.Пшеница.2.Ячмень. 3. Просо.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157192"/>
            <a:ext cx="9756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В. </a:t>
            </a:r>
            <a:r>
              <a:rPr lang="ru-RU" sz="4600" b="1" dirty="0" smtClean="0"/>
              <a:t>1.Пшеница. 2. Рожь. 3. Овёс;   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0" y="18864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2.Каком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ряду правильно подписаны полевые культуры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1556792"/>
            <a:ext cx="864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1.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2924944"/>
            <a:ext cx="720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2.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1412776"/>
            <a:ext cx="720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800" b="1" dirty="0" smtClean="0">
                <a:solidFill>
                  <a:srgbClr val="660066"/>
                </a:solidFill>
              </a:rPr>
              <a:t>3. </a:t>
            </a:r>
          </a:p>
        </p:txBody>
      </p:sp>
      <p:pic>
        <p:nvPicPr>
          <p:cNvPr id="23" name="Рисунок 22" descr="bugday.png"/>
          <p:cNvPicPr>
            <a:picLocks noChangeAspect="1"/>
          </p:cNvPicPr>
          <p:nvPr/>
        </p:nvPicPr>
        <p:blipFill>
          <a:blip r:embed="rId2" cstate="print"/>
          <a:srcRect r="30000" b="5263"/>
          <a:stretch>
            <a:fillRect/>
          </a:stretch>
        </p:blipFill>
        <p:spPr>
          <a:xfrm>
            <a:off x="755576" y="1268760"/>
            <a:ext cx="1512168" cy="2592288"/>
          </a:xfrm>
          <a:prstGeom prst="rect">
            <a:avLst/>
          </a:prstGeom>
        </p:spPr>
      </p:pic>
      <p:pic>
        <p:nvPicPr>
          <p:cNvPr id="24" name="Рисунок 23" descr="1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196752"/>
            <a:ext cx="2193457" cy="2840707"/>
          </a:xfrm>
          <a:prstGeom prst="rect">
            <a:avLst/>
          </a:prstGeom>
        </p:spPr>
      </p:pic>
      <p:pic>
        <p:nvPicPr>
          <p:cNvPr id="25" name="Рисунок 24" descr="main_479862_origina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10181">
            <a:off x="6948264" y="1628800"/>
            <a:ext cx="2006235" cy="2648231"/>
          </a:xfrm>
          <a:prstGeom prst="rect">
            <a:avLst/>
          </a:prstGeom>
        </p:spPr>
      </p:pic>
      <p:pic>
        <p:nvPicPr>
          <p:cNvPr id="26" name="Рисунок 25" descr="main_479862_original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224" y="1628800"/>
            <a:ext cx="1951684" cy="2576223"/>
          </a:xfrm>
          <a:prstGeom prst="rect">
            <a:avLst/>
          </a:prstGeom>
        </p:spPr>
      </p:pic>
      <p:pic>
        <p:nvPicPr>
          <p:cNvPr id="27" name="Рисунок 26" descr="main_479862_original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793801">
            <a:off x="6304943" y="2184888"/>
            <a:ext cx="1657106" cy="2187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3.Найти</a:t>
            </a:r>
            <a:r>
              <a:rPr kumimoji="0" lang="ru-RU" sz="43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неверное утверждение.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980728"/>
            <a:ext cx="904177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660066"/>
                </a:solidFill>
              </a:rPr>
              <a:t>А. </a:t>
            </a:r>
            <a:r>
              <a:rPr lang="ru-RU" sz="4400" b="1" dirty="0" smtClean="0"/>
              <a:t>из пшеничной муки пекут белый </a:t>
            </a:r>
          </a:p>
          <a:p>
            <a:r>
              <a:rPr lang="ru-RU" sz="4400" b="1" dirty="0" smtClean="0"/>
              <a:t>     хлеб;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276872"/>
            <a:ext cx="83803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660066"/>
                </a:solidFill>
              </a:rPr>
              <a:t>Б. </a:t>
            </a:r>
            <a:r>
              <a:rPr lang="ru-RU" sz="4400" b="1" dirty="0" smtClean="0"/>
              <a:t>из ржаной муки пекут чёрный </a:t>
            </a:r>
          </a:p>
          <a:p>
            <a:r>
              <a:rPr lang="ru-RU" sz="4400" b="1" dirty="0" smtClean="0"/>
              <a:t>     хлеб;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573016"/>
            <a:ext cx="79605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660066"/>
                </a:solidFill>
              </a:rPr>
              <a:t>В. </a:t>
            </a:r>
            <a:r>
              <a:rPr lang="ru-RU" sz="4400" b="1" dirty="0" smtClean="0"/>
              <a:t>из зерён овса делают пшено;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4293096"/>
            <a:ext cx="95020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660066"/>
                </a:solidFill>
              </a:rPr>
              <a:t>Г. </a:t>
            </a:r>
            <a:r>
              <a:rPr lang="ru-RU" sz="4400" b="1" dirty="0" smtClean="0"/>
              <a:t>гречиха даёт нам гречневую крупу.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2400" y="152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lang="ru-RU" sz="43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.В каком ряду перечислены только овощные культуры?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268760"/>
            <a:ext cx="8636788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300" b="1" dirty="0" smtClean="0">
                <a:solidFill>
                  <a:srgbClr val="660066"/>
                </a:solidFill>
              </a:rPr>
              <a:t>А</a:t>
            </a:r>
            <a:r>
              <a:rPr lang="ru-RU" sz="4400" b="1" dirty="0" smtClean="0">
                <a:solidFill>
                  <a:srgbClr val="660066"/>
                </a:solidFill>
              </a:rPr>
              <a:t>. </a:t>
            </a:r>
            <a:r>
              <a:rPr lang="ru-RU" sz="4400" b="1" dirty="0" smtClean="0"/>
              <a:t>капуста, кукуруза, лук, огурцы, </a:t>
            </a:r>
          </a:p>
          <a:p>
            <a:r>
              <a:rPr lang="ru-RU" sz="4400" b="1" dirty="0" smtClean="0"/>
              <a:t>      подсолнечник;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636912"/>
            <a:ext cx="8589467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300" b="1" dirty="0" smtClean="0">
                <a:solidFill>
                  <a:srgbClr val="660066"/>
                </a:solidFill>
              </a:rPr>
              <a:t>Б</a:t>
            </a:r>
            <a:r>
              <a:rPr lang="ru-RU" sz="4400" b="1" dirty="0" smtClean="0">
                <a:solidFill>
                  <a:srgbClr val="660066"/>
                </a:solidFill>
              </a:rPr>
              <a:t>. </a:t>
            </a:r>
            <a:r>
              <a:rPr lang="ru-RU" sz="4400" b="1" dirty="0" smtClean="0"/>
              <a:t>морковь, капуста, томаты, лук, </a:t>
            </a:r>
          </a:p>
          <a:p>
            <a:r>
              <a:rPr lang="ru-RU" sz="4400" b="1" dirty="0" smtClean="0"/>
              <a:t>     огурцы;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933056"/>
            <a:ext cx="8496944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300" b="1" dirty="0" smtClean="0">
                <a:solidFill>
                  <a:srgbClr val="660066"/>
                </a:solidFill>
              </a:rPr>
              <a:t>В</a:t>
            </a:r>
            <a:r>
              <a:rPr lang="ru-RU" sz="4400" b="1" dirty="0" smtClean="0">
                <a:solidFill>
                  <a:srgbClr val="660066"/>
                </a:solidFill>
              </a:rPr>
              <a:t>. </a:t>
            </a:r>
            <a:r>
              <a:rPr lang="ru-RU" sz="4400" b="1" dirty="0" smtClean="0"/>
              <a:t>кабачок, репа, яблоня, чеснок, </a:t>
            </a:r>
          </a:p>
          <a:p>
            <a:r>
              <a:rPr lang="ru-RU" sz="4400" b="1" dirty="0" smtClean="0"/>
              <a:t>     смородина.</a:t>
            </a:r>
            <a:endParaRPr lang="ru-RU" dirty="0"/>
          </a:p>
        </p:txBody>
      </p:sp>
      <p:pic>
        <p:nvPicPr>
          <p:cNvPr id="17" name="Рисунок 16" descr="i (1)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443" b="10456"/>
          <a:stretch>
            <a:fillRect/>
          </a:stretch>
        </p:blipFill>
        <p:spPr>
          <a:xfrm>
            <a:off x="4139952" y="4725144"/>
            <a:ext cx="3889185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04248" y="630932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5.  Что в этой группе лишнее?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5589240"/>
            <a:ext cx="9035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200" b="1" dirty="0" smtClean="0">
                <a:solidFill>
                  <a:srgbClr val="660066"/>
                </a:solidFill>
              </a:rPr>
              <a:t>А.  </a:t>
            </a:r>
            <a:endParaRPr lang="ru-RU" sz="4200" b="1" dirty="0" smtClean="0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6119336"/>
            <a:ext cx="7505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200" b="1" dirty="0" smtClean="0">
                <a:solidFill>
                  <a:srgbClr val="660066"/>
                </a:solidFill>
              </a:rPr>
              <a:t>Б. </a:t>
            </a:r>
            <a:endParaRPr lang="ru-RU" sz="4200" b="1" dirty="0" smtClean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1268760"/>
            <a:ext cx="7521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200" b="1" dirty="0" smtClean="0">
                <a:solidFill>
                  <a:srgbClr val="660066"/>
                </a:solidFill>
              </a:rPr>
              <a:t>В. </a:t>
            </a:r>
            <a:endParaRPr lang="ru-RU" sz="4200" b="1" dirty="0" smtClean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72400" y="5229200"/>
            <a:ext cx="6437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200" b="1" dirty="0" smtClean="0">
                <a:solidFill>
                  <a:srgbClr val="660066"/>
                </a:solidFill>
              </a:rPr>
              <a:t>Г. </a:t>
            </a:r>
            <a:endParaRPr lang="ru-RU" dirty="0"/>
          </a:p>
        </p:txBody>
      </p:sp>
      <p:pic>
        <p:nvPicPr>
          <p:cNvPr id="18" name="Рисунок 17" descr="66_Pion_Glouing_Razpberri_Rouz_rozovyj_so_svetlymi_krayam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4544" y="1412776"/>
            <a:ext cx="3168352" cy="4248472"/>
          </a:xfrm>
          <a:prstGeom prst="rect">
            <a:avLst/>
          </a:prstGeom>
        </p:spPr>
      </p:pic>
      <p:pic>
        <p:nvPicPr>
          <p:cNvPr id="19" name="Рисунок 18" descr="6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79989">
            <a:off x="6309302" y="581594"/>
            <a:ext cx="2419363" cy="6137920"/>
          </a:xfrm>
          <a:prstGeom prst="rect">
            <a:avLst/>
          </a:prstGeom>
        </p:spPr>
      </p:pic>
      <p:pic>
        <p:nvPicPr>
          <p:cNvPr id="22" name="Рисунок 21" descr="Рисунок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 l="4148" t="2775" r="2685" b="1878"/>
          <a:stretch>
            <a:fillRect/>
          </a:stretch>
        </p:blipFill>
        <p:spPr>
          <a:xfrm>
            <a:off x="2195736" y="2132856"/>
            <a:ext cx="2688299" cy="4320480"/>
          </a:xfrm>
          <a:prstGeom prst="rect">
            <a:avLst/>
          </a:prstGeom>
        </p:spPr>
      </p:pic>
      <p:pic>
        <p:nvPicPr>
          <p:cNvPr id="20" name="Рисунок 19" descr="583401507b6ba.jpe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745" t="8001" r="8298" b="14300"/>
          <a:stretch>
            <a:fillRect/>
          </a:stretch>
        </p:blipFill>
        <p:spPr>
          <a:xfrm>
            <a:off x="4788024" y="1988840"/>
            <a:ext cx="2232248" cy="32389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692696"/>
          </a:xfrm>
        </p:spPr>
        <p:txBody>
          <a:bodyPr>
            <a:noAutofit/>
          </a:bodyPr>
          <a:lstStyle/>
          <a:p>
            <a:pPr lvl="0"/>
            <a:r>
              <a:rPr lang="ru-RU" sz="4300" b="1" dirty="0" smtClean="0">
                <a:solidFill>
                  <a:srgbClr val="002060"/>
                </a:solidFill>
              </a:rPr>
              <a:t>6. Отметь понятия, относящиеся к изображённому растению.</a:t>
            </a:r>
            <a:endParaRPr lang="ru-RU" sz="43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132856"/>
            <a:ext cx="95770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5400" b="1" dirty="0" smtClean="0">
                <a:solidFill>
                  <a:srgbClr val="660066"/>
                </a:solidFill>
              </a:rPr>
              <a:t>А. </a:t>
            </a:r>
            <a:r>
              <a:rPr lang="ru-RU" sz="5400" b="1" dirty="0" smtClean="0"/>
              <a:t>дикорастущие растения;       </a:t>
            </a:r>
          </a:p>
          <a:p>
            <a:pPr lvl="0">
              <a:spcBef>
                <a:spcPct val="0"/>
              </a:spcBef>
              <a:defRPr/>
            </a:pPr>
            <a:r>
              <a:rPr lang="ru-RU" sz="5400" b="1" dirty="0" smtClean="0">
                <a:solidFill>
                  <a:srgbClr val="660066"/>
                </a:solidFill>
              </a:rPr>
              <a:t>Б. </a:t>
            </a:r>
            <a:r>
              <a:rPr lang="ru-RU" sz="5400" b="1" dirty="0" smtClean="0"/>
              <a:t>культурные растения;</a:t>
            </a:r>
          </a:p>
          <a:p>
            <a:pPr lvl="0">
              <a:spcBef>
                <a:spcPct val="0"/>
              </a:spcBef>
              <a:defRPr/>
            </a:pPr>
            <a:r>
              <a:rPr lang="ru-RU" sz="5400" b="1" dirty="0" smtClean="0">
                <a:solidFill>
                  <a:srgbClr val="660066"/>
                </a:solidFill>
              </a:rPr>
              <a:t>В. </a:t>
            </a:r>
            <a:r>
              <a:rPr lang="ru-RU" sz="5400" b="1" dirty="0" smtClean="0"/>
              <a:t>полевые культуры;                 </a:t>
            </a:r>
          </a:p>
          <a:p>
            <a:pPr lvl="0">
              <a:spcBef>
                <a:spcPct val="0"/>
              </a:spcBef>
              <a:defRPr/>
            </a:pPr>
            <a:r>
              <a:rPr lang="ru-RU" sz="5400" b="1" dirty="0" smtClean="0">
                <a:solidFill>
                  <a:srgbClr val="660066"/>
                </a:solidFill>
              </a:rPr>
              <a:t>Г. </a:t>
            </a:r>
            <a:r>
              <a:rPr lang="ru-RU" sz="5400" b="1" dirty="0" smtClean="0"/>
              <a:t>зерновые культуры;</a:t>
            </a:r>
          </a:p>
          <a:p>
            <a:pPr lvl="0">
              <a:spcBef>
                <a:spcPct val="0"/>
              </a:spcBef>
              <a:defRPr/>
            </a:pPr>
            <a:r>
              <a:rPr lang="ru-RU" sz="5400" b="1" dirty="0" smtClean="0">
                <a:solidFill>
                  <a:srgbClr val="660066"/>
                </a:solidFill>
              </a:rPr>
              <a:t>Д.</a:t>
            </a:r>
            <a:r>
              <a:rPr lang="ru-RU" sz="5400" b="1" dirty="0" smtClean="0"/>
              <a:t> овощные. </a:t>
            </a:r>
          </a:p>
        </p:txBody>
      </p:sp>
      <p:pic>
        <p:nvPicPr>
          <p:cNvPr id="10" name="Рисунок 9" descr="bugd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73650">
            <a:off x="6867171" y="2513646"/>
            <a:ext cx="2195736" cy="421353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60232" y="6457890"/>
            <a:ext cx="119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пшеница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1412776"/>
            <a:ext cx="4537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(несколько вариантов ответа)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01408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ПРАВИЛЬНЫЕ  ОТВЕТЫ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708920"/>
            <a:ext cx="3096344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2</a:t>
            </a:r>
            <a:r>
              <a:rPr lang="ru-RU" sz="138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-В</a:t>
            </a:r>
            <a:r>
              <a:rPr kumimoji="0" lang="ru-RU" sz="1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138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4553744"/>
            <a:ext cx="2952328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3</a:t>
            </a:r>
            <a:r>
              <a:rPr lang="ru-RU" sz="138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-В</a:t>
            </a:r>
            <a:endParaRPr kumimoji="0" lang="ru-RU" sz="138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124744"/>
            <a:ext cx="3168352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1</a:t>
            </a:r>
            <a:r>
              <a:rPr lang="ru-RU" sz="13800" b="1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-Б </a:t>
            </a:r>
            <a:endParaRPr kumimoji="0" lang="ru-RU" sz="138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483768" y="908720"/>
            <a:ext cx="4176464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4</a:t>
            </a:r>
            <a:r>
              <a:rPr lang="ru-RU" sz="128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-Б</a:t>
            </a: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059832" y="2492896"/>
            <a:ext cx="2880320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5</a:t>
            </a:r>
            <a:r>
              <a:rPr lang="ru-RU" sz="128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-В</a:t>
            </a: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2843808" y="4193704"/>
            <a:ext cx="54006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6</a:t>
            </a:r>
            <a:r>
              <a:rPr lang="ru-RU" sz="12800" b="1" noProof="0" dirty="0" smtClean="0">
                <a:solidFill>
                  <a:srgbClr val="660066"/>
                </a:solidFill>
                <a:latin typeface="+mj-lt"/>
                <a:ea typeface="+mj-ea"/>
                <a:cs typeface="+mj-cs"/>
              </a:rPr>
              <a:t>-Б,В,Г</a:t>
            </a:r>
            <a:r>
              <a:rPr kumimoji="0" lang="ru-RU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1921</TotalTime>
  <Words>387</Words>
  <Application>Microsoft Office PowerPoint</Application>
  <PresentationFormat>Экран (4:3)</PresentationFormat>
  <Paragraphs>92</Paragraphs>
  <Slides>11</Slides>
  <Notes>0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       Данная презентация создана на основе тетради                               «Окружающий мир. Тесты. 4 класс. Пособие для учащихся                                         общеобразовательных учреждений.»  (УМК «Школа                            России»)                                Автор: Плешаков А.А., Гара Н.Н., Назарова З.Д.                                Издательство: Москва, «Просвещение», 2012  Эта тетрадь содержит тесты по всем темам курса «Окружающий мир» для 4 класса. С их помощью можно быстро проверить знания учащихся. На каждый вопрос дано несколько вариантов ответов, среди них только один правильный. Многие ответы представлены в виде рисунков.  В конце тетради имеются ответы на все тесты. </vt:lpstr>
      <vt:lpstr>1.Какое понятие имеет отношение к культурным растениям?</vt:lpstr>
      <vt:lpstr>Слайд 4</vt:lpstr>
      <vt:lpstr>Слайд 5</vt:lpstr>
      <vt:lpstr>Слайд 6</vt:lpstr>
      <vt:lpstr>5.  Что в этой группе лишнее?</vt:lpstr>
      <vt:lpstr>6. Отметь понятия, относящиеся к изображённому растению.</vt:lpstr>
      <vt:lpstr>ПРАВИЛЬНЫЕ  ОТВЕТЫ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Страна, в которой мы живём, называется:</dc:title>
  <dc:creator>инна</dc:creator>
  <cp:lastModifiedBy>Home</cp:lastModifiedBy>
  <cp:revision>221</cp:revision>
  <dcterms:created xsi:type="dcterms:W3CDTF">2013-10-25T19:04:56Z</dcterms:created>
  <dcterms:modified xsi:type="dcterms:W3CDTF">2022-01-19T19:56:38Z</dcterms:modified>
</cp:coreProperties>
</file>