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0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"/>
          <p:cNvSpPr/>
          <p:nvPr/>
        </p:nvSpPr>
        <p:spPr>
          <a:xfrm>
            <a:off x="0" y="4323810"/>
            <a:ext cx="1744652" cy="778589"/>
          </a:xfrm>
          <a:custGeom>
            <a:avLst/>
            <a:gdLst/>
            <a:ahLst/>
            <a:cxnLst/>
            <a:rect l="l" t="t" r="r" b="b"/>
            <a:pathLst>
              <a:path w="372" h="166" extrusionOk="0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2"/>
          <p:cNvSpPr txBox="1">
            <a:spLocks noGrp="1"/>
          </p:cNvSpPr>
          <p:nvPr>
            <p:ph type="sldNum" idx="12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с подписью">
  <p:cSld name="Цитата с подписью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2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2"/>
          <p:cNvSpPr txBox="1">
            <a:spLocks noGrp="1"/>
          </p:cNvSpPr>
          <p:nvPr>
            <p:ph type="body" idx="1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body" idx="2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2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2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2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2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9" name="Google Shape;119;p12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12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очка имени">
  <p:cSld name="Карточка имени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3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3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карточки имени">
  <p:cSld name="Цитата карточки имени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4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4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1" name="Google Shape;131;p14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4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6" name="Google Shape;136;p14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Истина или ложь">
  <p:cSld name="Истина или ложь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5"/>
          <p:cNvSpPr txBox="1">
            <a:spLocks noGrp="1"/>
          </p:cNvSpPr>
          <p:nvPr>
            <p:ph type="body" idx="1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1" name="Google Shape;141;p15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2" name="Google Shape;142;p1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5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6"/>
          <p:cNvSpPr txBox="1">
            <a:spLocks noGrp="1"/>
          </p:cNvSpPr>
          <p:nvPr>
            <p:ph type="body" idx="1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49" name="Google Shape;149;p1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>
            <a:spLocks noGrp="1"/>
          </p:cNvSpPr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7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3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4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"/>
          <p:cNvSpPr txBox="1"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sz="20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body" idx="1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body" idx="2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6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81" name="Google Shape;81;p8"/>
          <p:cNvSpPr txBox="1">
            <a:spLocks noGrp="1"/>
          </p:cNvSpPr>
          <p:nvPr>
            <p:ph type="body" idx="2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82" name="Google Shape;82;p8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8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8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9"/>
          <p:cNvSpPr txBox="1"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9" name="Google Shape;89;p9"/>
          <p:cNvSpPr txBox="1">
            <a:spLocks noGrp="1"/>
          </p:cNvSpPr>
          <p:nvPr>
            <p:ph type="body" idx="2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body" idx="3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marL="2743200" lvl="5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marL="3200400" lvl="6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marL="3657600" lvl="7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marL="4114800" lvl="8" indent="-3429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9"/>
          <p:cNvSpPr/>
          <p:nvPr/>
        </p:nvSpPr>
        <p:spPr>
          <a:xfrm rot="10800000" flipH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9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0"/>
          <p:cNvSpPr>
            <a:spLocks noGrp="1"/>
          </p:cNvSpPr>
          <p:nvPr>
            <p:ph type="pic" idx="2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0"/>
          <p:cNvSpPr txBox="1">
            <a:spLocks noGrp="1"/>
          </p:cNvSpPr>
          <p:nvPr>
            <p:ph type="body" idx="1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0" name="Google Shape;100;p10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0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0"/>
          <p:cNvSpPr/>
          <p:nvPr/>
        </p:nvSpPr>
        <p:spPr>
          <a:xfrm rot="10800000" flipH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0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пись">
  <p:cSld name="Заголовок и подпись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1"/>
          <p:cNvSpPr/>
          <p:nvPr/>
        </p:nvSpPr>
        <p:spPr>
          <a:xfrm rot="10800000" flipH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 extrusionOk="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1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1"/>
            <p:cNvSpPr/>
            <p:nvPr/>
          </p:nvSpPr>
          <p:spPr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 extrusionOk="0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 extrusionOk="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 extrusionOk="0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 extrusionOk="0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 extrusionOk="0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 extrusionOk="0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 extrusionOk="0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 extrusionOk="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 extrusionOk="0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 extrusionOk="0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9;p1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20" name="Google Shape;20;p1"/>
            <p:cNvSpPr/>
            <p:nvPr/>
          </p:nvSpPr>
          <p:spPr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 extrusionOk="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 extrusionOk="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 extrusionOk="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 extrusionOk="0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 extrusionOk="0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 extrusionOk="0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 extrusionOk="0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 extrusionOk="0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 extrusionOk="0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"/>
            <p:cNvSpPr/>
            <p:nvPr/>
          </p:nvSpPr>
          <p:spPr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 extrusionOk="0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 extrusionOk="0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2;p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1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"/>
          <p:cNvSpPr txBox="1"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175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048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5" name="Google Shape;35;p1"/>
          <p:cNvSpPr txBox="1">
            <a:spLocks noGrp="1"/>
          </p:cNvSpPr>
          <p:nvPr>
            <p:ph type="dt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6" name="Google Shape;36;p1"/>
          <p:cNvSpPr txBox="1">
            <a:spLocks noGrp="1"/>
          </p:cNvSpPr>
          <p:nvPr>
            <p:ph type="ft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7" name="Google Shape;37;p1"/>
          <p:cNvSpPr txBox="1">
            <a:spLocks noGrp="1"/>
          </p:cNvSpPr>
          <p:nvPr>
            <p:ph type="sldNum" idx="12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>
            <a:spLocks noGrp="1"/>
          </p:cNvSpPr>
          <p:nvPr>
            <p:ph type="ctrTitle"/>
          </p:nvPr>
        </p:nvSpPr>
        <p:spPr>
          <a:xfrm>
            <a:off x="2589212" y="1291107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2E75B6"/>
              </a:buClr>
              <a:buSzPct val="100000"/>
              <a:buFont typeface="Times New Roman"/>
              <a:buNone/>
            </a:pPr>
            <a:r>
              <a:rPr lang="ru-RU" sz="4800">
                <a:solidFill>
                  <a:srgbClr val="2E75B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Родительское собрание</a:t>
            </a:r>
            <a:r>
              <a:rPr lang="ru-RU" sz="280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800">
                <a:latin typeface="Calibri"/>
                <a:ea typeface="Calibri"/>
                <a:cs typeface="Calibri"/>
                <a:sym typeface="Calibri"/>
              </a:rPr>
            </a:br>
            <a:r>
              <a:rPr lang="ru-RU" b="1" i="1">
                <a:solidFill>
                  <a:srgbClr val="2E75B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«Безопасность детей в сети Интернет»</a:t>
            </a:r>
            <a:endParaRPr/>
          </a:p>
        </p:txBody>
      </p:sp>
      <p:sp>
        <p:nvSpPr>
          <p:cNvPr id="165" name="Google Shape;165;p18"/>
          <p:cNvSpPr txBox="1">
            <a:spLocks noGrp="1"/>
          </p:cNvSpPr>
          <p:nvPr>
            <p:ph type="subTitle" idx="1"/>
          </p:nvPr>
        </p:nvSpPr>
        <p:spPr>
          <a:xfrm>
            <a:off x="2698395" y="4039738"/>
            <a:ext cx="8915399" cy="2218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/>
          </p:nvPr>
        </p:nvSpPr>
        <p:spPr>
          <a:xfrm>
            <a:off x="1569493" y="573206"/>
            <a:ext cx="9880527" cy="849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Интернет-зависимость у подростка.</a:t>
            </a:r>
            <a:b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делать?</a:t>
            </a:r>
            <a:endParaRPr sz="4000" i="1">
              <a:solidFill>
                <a:srgbClr val="315949"/>
              </a:solidFill>
            </a:endParaRPr>
          </a:p>
        </p:txBody>
      </p:sp>
      <p:sp>
        <p:nvSpPr>
          <p:cNvPr id="245" name="Google Shape;245;p27"/>
          <p:cNvSpPr txBox="1">
            <a:spLocks noGrp="1"/>
          </p:cNvSpPr>
          <p:nvPr>
            <p:ph type="body" idx="2"/>
          </p:nvPr>
        </p:nvSpPr>
        <p:spPr>
          <a:xfrm>
            <a:off x="6714700" y="1431330"/>
            <a:ext cx="5111772" cy="4911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Предложите ребенку заняться чем-нибудь офлайн вместе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Выясните причину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Предложите альтернативный вариант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Наладьте контакт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Не критикуйте</a:t>
            </a:r>
            <a:endParaRPr/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ts val="2800"/>
              <a:buFont typeface="Noto Sans Symbols"/>
              <a:buChar char="✔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Проводите больше времени вместе 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800"/>
          </a:p>
        </p:txBody>
      </p:sp>
      <p:sp>
        <p:nvSpPr>
          <p:cNvPr id="246" name="Google Shape;246;p27"/>
          <p:cNvSpPr/>
          <p:nvPr/>
        </p:nvSpPr>
        <p:spPr>
          <a:xfrm>
            <a:off x="-2216150" y="-66377"/>
            <a:ext cx="6096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7" name="Google Shape;247;p27" descr="Детская интернет-зависимость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670" y="1370911"/>
            <a:ext cx="6156342" cy="4617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8"/>
          <p:cNvSpPr txBox="1">
            <a:spLocks noGrp="1"/>
          </p:cNvSpPr>
          <p:nvPr>
            <p:ph type="title"/>
          </p:nvPr>
        </p:nvSpPr>
        <p:spPr>
          <a:xfrm>
            <a:off x="1637731" y="464024"/>
            <a:ext cx="9976063" cy="796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уберечь ребенка от опасностей сети?</a:t>
            </a:r>
            <a:endParaRPr sz="4000" b="1" i="1">
              <a:solidFill>
                <a:srgbClr val="31594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28"/>
          <p:cNvSpPr txBox="1">
            <a:spLocks noGrp="1"/>
          </p:cNvSpPr>
          <p:nvPr>
            <p:ph type="body" idx="1"/>
          </p:nvPr>
        </p:nvSpPr>
        <p:spPr>
          <a:xfrm>
            <a:off x="232013" y="1150961"/>
            <a:ext cx="11959987" cy="555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Беседовать со своими детьми о друзьях в Интернете. Узнавайте, чем они занимаются, убедитесь, что они Вам знакомы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Спрашивайте какими программами или чатами пользуется ребенок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Настаивайте, чтобы ребенок осторожно соглашался или не соглашался вовсе на личные встречи. Объясняйте, чем опасны такие встречи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Предупредите ребенка о том, что опасно сообщать свои личные данные в чатах, регистрационных формах, отвечать на подозрительные письма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Регулярно напоминать подростку, что сеть нельзя использовать для угроз, сплетен и прочего недостойного поведения.</a:t>
            </a:r>
            <a:endParaRPr/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Старайтесь разнообразить досуг ребенка, увлечь его разными видами деятельности, например, спортом</a:t>
            </a:r>
            <a:endParaRPr/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В браузере в разделе Избранное создайте отдельные закладки с детскими сайтами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Используйте функции защиты от нежелательной информации в дополнение к родительскому контролю, а также специальные детские поисковые машины, типа MSN Kids Search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entury Gothic"/>
              <a:buAutoNum type="arabicPeriod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Попросите ребенка скачивать файлы из Интернета только в Вашем присутствии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37172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9"/>
          <p:cNvSpPr txBox="1">
            <a:spLocks noGrp="1"/>
          </p:cNvSpPr>
          <p:nvPr>
            <p:ph type="title"/>
          </p:nvPr>
        </p:nvSpPr>
        <p:spPr>
          <a:xfrm>
            <a:off x="1555845" y="0"/>
            <a:ext cx="10636155" cy="1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Программы, позволяющие контролировать использование Интернета ребенком</a:t>
            </a:r>
            <a:endParaRPr sz="4000" i="1">
              <a:solidFill>
                <a:srgbClr val="315949"/>
              </a:solidFill>
            </a:endParaRPr>
          </a:p>
        </p:txBody>
      </p:sp>
      <p:sp>
        <p:nvSpPr>
          <p:cNvPr id="259" name="Google Shape;259;p29"/>
          <p:cNvSpPr txBox="1">
            <a:spLocks noGrp="1"/>
          </p:cNvSpPr>
          <p:nvPr>
            <p:ph type="body" idx="2"/>
          </p:nvPr>
        </p:nvSpPr>
        <p:spPr>
          <a:xfrm>
            <a:off x="969818" y="1437872"/>
            <a:ext cx="5499221" cy="5420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функция «Родительский контроль», встроенная в некоторые ПО, например,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Windows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Kaspersky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Internet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Security</a:t>
            </a: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программы – «фильтры» (Интернет цензор, ПКФ,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Netpolice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KinderGate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и др.)</a:t>
            </a:r>
            <a:endParaRPr dirty="0"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функция защиты от информационных угроз, встроенная в антивирусные программы (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Avira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AntiVir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Personal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Edition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Аvast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!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Free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Antivirus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AVG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Anti-Virus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Free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Edition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) и популярные поисковые системы (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Google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Yandex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  <a:sym typeface="Times New Roman"/>
              </a:rPr>
              <a:t>Rambler</a:t>
            </a:r>
            <a:r>
              <a:rPr lang="ru-RU" sz="2200" dirty="0"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  <a:endParaRPr sz="2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 dirty="0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специальные детские поисковые машины, типа MSN </a:t>
            </a:r>
            <a:r>
              <a:rPr lang="ru-RU" sz="2200" dirty="0" err="1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Kids</a:t>
            </a:r>
            <a:r>
              <a:rPr lang="ru-RU" sz="2200" dirty="0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200" dirty="0" err="1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Search</a:t>
            </a:r>
            <a:endParaRPr sz="2200" dirty="0">
              <a:solidFill>
                <a:srgbClr val="3F3F3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pic>
        <p:nvPicPr>
          <p:cNvPr id="260" name="Google Shape;260;p29" descr="ESET Parental Control para Androi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5517" y="1422399"/>
            <a:ext cx="5435598" cy="543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30" descr="Дети: стоковые векторные изображения, иллюстрации | Depositphotos"/>
          <p:cNvPicPr preferRelativeResize="0"/>
          <p:nvPr/>
        </p:nvPicPr>
        <p:blipFill rotWithShape="1">
          <a:blip r:embed="rId3">
            <a:alphaModFix/>
          </a:blip>
          <a:srcRect t="20026" r="31"/>
          <a:stretch/>
        </p:blipFill>
        <p:spPr>
          <a:xfrm>
            <a:off x="0" y="0"/>
            <a:ext cx="12339214" cy="68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/>
          <p:nvPr/>
        </p:nvSpPr>
        <p:spPr>
          <a:xfrm>
            <a:off x="109182" y="272956"/>
            <a:ext cx="10153934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45021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Продолжите, пожалуйста, фразы </a:t>
            </a:r>
            <a:endParaRPr/>
          </a:p>
          <a:p>
            <a:pPr marL="457200" marR="0" lvl="0" indent="45021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 понял(а), что необходимо всегда...</a:t>
            </a: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45021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 получил(а) для себя...</a:t>
            </a: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45021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меня здоровье моего ребенка... </a:t>
            </a: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45021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Мне бы хотелось еще поговорить о...</a:t>
            </a: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9" descr="Игры из ничего, или Чем развлекались дети 80-х | ПРИВЕТ, РОДИТЕЛЬ! | Яндекс  Дзен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0446" y="11640"/>
            <a:ext cx="3464358" cy="233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9" descr="10 дворовых игр, о которых не знают наши дети - Лайфхакер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616388"/>
            <a:ext cx="3412926" cy="2249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 descr="ДЕТИ ПЕРЕСТРОЙКИ: Наши дворовые игры: alexio_marziano — LiveJourna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11737" y="3292756"/>
            <a:ext cx="3580263" cy="3573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9" descr="15 лучших дворовых игр для детей из нашего детства| Интернет-магазин  настольных игр Мосигра в Москве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49461" y="2347415"/>
            <a:ext cx="3462387" cy="2268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9" descr="Во что играли дети на улице в 90-е годы? ⋆ Ностальгия по 90-м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12926" y="3043474"/>
            <a:ext cx="2866524" cy="3822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9" descr="Дворовые игры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412926" y="-30576"/>
            <a:ext cx="3672984" cy="307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9" descr="Игры нашего детства - Город.томск.ру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981825" y="25301"/>
            <a:ext cx="5210175" cy="328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 descr="ФотоТелеграф » Во что играли дети перестройки на скучных уроках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279450" y="3292756"/>
            <a:ext cx="2374508" cy="3565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0" descr="https://fsd.videouroki.net/html/2021/03/31/v_6064a8e00ca48/99768441_1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4436" y="0"/>
            <a:ext cx="9947564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1" descr="https://fsd.videouroki.net/html/2021/03/31/v_6064a8e00ca48/99768441_2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6727" y="-1"/>
            <a:ext cx="9975273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>
            <a:spLocks noGrp="1"/>
          </p:cNvSpPr>
          <p:nvPr>
            <p:ph type="title"/>
          </p:nvPr>
        </p:nvSpPr>
        <p:spPr>
          <a:xfrm>
            <a:off x="1569493" y="337508"/>
            <a:ext cx="9853231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«Безопасность детей в сети Интернет»</a:t>
            </a:r>
            <a:endParaRPr sz="4000">
              <a:solidFill>
                <a:srgbClr val="315949"/>
              </a:solidFill>
            </a:endParaRPr>
          </a:p>
        </p:txBody>
      </p:sp>
      <p:pic>
        <p:nvPicPr>
          <p:cNvPr id="193" name="Google Shape;193;p22" descr="Безопасность школьников в сети Интернет - Средняя общеобразовательная школа  № 1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08478" y="1424874"/>
            <a:ext cx="3308920" cy="4713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>
            <a:spLocks noGrp="1"/>
          </p:cNvSpPr>
          <p:nvPr>
            <p:ph type="title"/>
          </p:nvPr>
        </p:nvSpPr>
        <p:spPr>
          <a:xfrm>
            <a:off x="1473959" y="132791"/>
            <a:ext cx="10718041" cy="1280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Статистика «Лиги безопасного Интернета»</a:t>
            </a:r>
            <a:endParaRPr sz="4000" b="1" i="1">
              <a:solidFill>
                <a:srgbClr val="31594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99" name="Google Shape;199;p23"/>
          <p:cNvGrpSpPr/>
          <p:nvPr/>
        </p:nvGrpSpPr>
        <p:grpSpPr>
          <a:xfrm>
            <a:off x="0" y="1026895"/>
            <a:ext cx="12191998" cy="5827790"/>
            <a:chOff x="0" y="3314"/>
            <a:chExt cx="12191998" cy="5827790"/>
          </a:xfrm>
        </p:grpSpPr>
        <p:sp>
          <p:nvSpPr>
            <p:cNvPr id="200" name="Google Shape;200;p23"/>
            <p:cNvSpPr/>
            <p:nvPr/>
          </p:nvSpPr>
          <p:spPr>
            <a:xfrm rot="5400000">
              <a:off x="-188693" y="192007"/>
              <a:ext cx="1257956" cy="880569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3"/>
            <p:cNvSpPr txBox="1"/>
            <p:nvPr/>
          </p:nvSpPr>
          <p:spPr>
            <a:xfrm>
              <a:off x="1" y="443599"/>
              <a:ext cx="880569" cy="3773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225" tIns="15225" rIns="15225" bIns="15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dirty="0"/>
            </a:p>
          </p:txBody>
        </p:sp>
        <p:sp>
          <p:nvSpPr>
            <p:cNvPr id="202" name="Google Shape;202;p23"/>
            <p:cNvSpPr/>
            <p:nvPr/>
          </p:nvSpPr>
          <p:spPr>
            <a:xfrm rot="5400000">
              <a:off x="6127448" y="-5243565"/>
              <a:ext cx="817671" cy="113114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3"/>
            <p:cNvSpPr txBox="1"/>
            <p:nvPr/>
          </p:nvSpPr>
          <p:spPr>
            <a:xfrm>
              <a:off x="880569" y="43229"/>
              <a:ext cx="11271515" cy="7378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0675" tIns="15225" rIns="15225" bIns="152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88% детей в возрасте 4 лет имеют доступ в Интернет</a:t>
              </a:r>
              <a:endParaRPr dirty="0"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к 14 годам только 7% родителей контролируют выход в Интернет </a:t>
              </a:r>
              <a:endParaRPr dirty="0"/>
            </a:p>
          </p:txBody>
        </p:sp>
        <p:sp>
          <p:nvSpPr>
            <p:cNvPr id="204" name="Google Shape;204;p23"/>
            <p:cNvSpPr/>
            <p:nvPr/>
          </p:nvSpPr>
          <p:spPr>
            <a:xfrm rot="5400000">
              <a:off x="-188693" y="1334465"/>
              <a:ext cx="1257956" cy="880569"/>
            </a:xfrm>
            <a:prstGeom prst="chevron">
              <a:avLst>
                <a:gd name="adj" fmla="val 50000"/>
              </a:avLst>
            </a:prstGeom>
            <a:solidFill>
              <a:srgbClr val="85F010"/>
            </a:solidFill>
            <a:ln w="12700" cap="flat" cmpd="sng">
              <a:solidFill>
                <a:srgbClr val="85F01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3"/>
            <p:cNvSpPr txBox="1"/>
            <p:nvPr/>
          </p:nvSpPr>
          <p:spPr>
            <a:xfrm>
              <a:off x="1" y="1586057"/>
              <a:ext cx="880569" cy="3773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b="0" i="0" u="none" strike="noStrike" cap="none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</p:txBody>
        </p:sp>
        <p:sp>
          <p:nvSpPr>
            <p:cNvPr id="206" name="Google Shape;206;p23"/>
            <p:cNvSpPr/>
            <p:nvPr/>
          </p:nvSpPr>
          <p:spPr>
            <a:xfrm rot="5400000">
              <a:off x="6127448" y="-4101107"/>
              <a:ext cx="817671" cy="113114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85F01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3"/>
            <p:cNvSpPr txBox="1"/>
            <p:nvPr/>
          </p:nvSpPr>
          <p:spPr>
            <a:xfrm>
              <a:off x="880569" y="1185687"/>
              <a:ext cx="11271515" cy="7378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0675" tIns="15225" rIns="15225" bIns="152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Более 25% детей проводит в Интернете 7-14 часов в неделю</a:t>
              </a:r>
              <a:endParaRPr dirty="0"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Каждый пятый ребенок проводит более 21 часа в Интернете в неделю</a:t>
              </a:r>
              <a:endParaRPr dirty="0"/>
            </a:p>
          </p:txBody>
        </p:sp>
        <p:sp>
          <p:nvSpPr>
            <p:cNvPr id="208" name="Google Shape;208;p23"/>
            <p:cNvSpPr/>
            <p:nvPr/>
          </p:nvSpPr>
          <p:spPr>
            <a:xfrm rot="5400000">
              <a:off x="-188693" y="2476924"/>
              <a:ext cx="1257956" cy="880569"/>
            </a:xfrm>
            <a:prstGeom prst="chevron">
              <a:avLst>
                <a:gd name="adj" fmla="val 50000"/>
              </a:avLst>
            </a:prstGeom>
            <a:solidFill>
              <a:srgbClr val="21E146"/>
            </a:solidFill>
            <a:ln w="12700" cap="flat" cmpd="sng">
              <a:solidFill>
                <a:srgbClr val="21E14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3"/>
            <p:cNvSpPr txBox="1"/>
            <p:nvPr/>
          </p:nvSpPr>
          <p:spPr>
            <a:xfrm>
              <a:off x="1" y="2728516"/>
              <a:ext cx="880569" cy="3773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b="0" i="0" u="none" strike="noStrike" cap="none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/>
            </a:p>
          </p:txBody>
        </p:sp>
        <p:sp>
          <p:nvSpPr>
            <p:cNvPr id="210" name="Google Shape;210;p23"/>
            <p:cNvSpPr/>
            <p:nvPr/>
          </p:nvSpPr>
          <p:spPr>
            <a:xfrm rot="5400000">
              <a:off x="6127448" y="-2958648"/>
              <a:ext cx="817671" cy="113114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21E14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3"/>
            <p:cNvSpPr txBox="1"/>
            <p:nvPr/>
          </p:nvSpPr>
          <p:spPr>
            <a:xfrm>
              <a:off x="880569" y="2328146"/>
              <a:ext cx="11271515" cy="7378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2700" rIns="12700" bIns="12700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Char char="•"/>
              </a:pPr>
              <a:r>
                <a:rPr lang="ru-RU" sz="20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80% детей имеют аккаунты в социальных сетях, где у каждого 6 более 100 друзей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Char char="•"/>
              </a:pPr>
              <a:r>
                <a:rPr lang="ru-RU" sz="20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40% российских подростков встречаются с новыми знакомыми и в реальной жизни, в то время, как в Европе только 8% детей встречаются с новыми друзьями в офлайн</a:t>
              </a:r>
              <a:endParaRPr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12" name="Google Shape;212;p23"/>
            <p:cNvSpPr/>
            <p:nvPr/>
          </p:nvSpPr>
          <p:spPr>
            <a:xfrm rot="5400000">
              <a:off x="-188693" y="3619382"/>
              <a:ext cx="1257956" cy="880569"/>
            </a:xfrm>
            <a:prstGeom prst="chevron">
              <a:avLst>
                <a:gd name="adj" fmla="val 50000"/>
              </a:avLst>
            </a:prstGeom>
            <a:solidFill>
              <a:srgbClr val="31D2C5"/>
            </a:solidFill>
            <a:ln w="12700" cap="flat" cmpd="sng">
              <a:solidFill>
                <a:srgbClr val="31D2C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3"/>
            <p:cNvSpPr txBox="1"/>
            <p:nvPr/>
          </p:nvSpPr>
          <p:spPr>
            <a:xfrm>
              <a:off x="1" y="3870974"/>
              <a:ext cx="880569" cy="3773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b="0" i="0" u="none" strike="noStrike" cap="none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4 </a:t>
              </a:r>
              <a:endParaRPr/>
            </a:p>
          </p:txBody>
        </p:sp>
        <p:sp>
          <p:nvSpPr>
            <p:cNvPr id="214" name="Google Shape;214;p23"/>
            <p:cNvSpPr/>
            <p:nvPr/>
          </p:nvSpPr>
          <p:spPr>
            <a:xfrm rot="5400000">
              <a:off x="6127448" y="-1816190"/>
              <a:ext cx="817671" cy="113114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31D2C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3"/>
            <p:cNvSpPr txBox="1"/>
            <p:nvPr/>
          </p:nvSpPr>
          <p:spPr>
            <a:xfrm>
              <a:off x="880569" y="3470604"/>
              <a:ext cx="11271515" cy="7378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6450" tIns="13950" rIns="13950" bIns="13950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Times New Roman"/>
                <a:buChar char="•"/>
              </a:pPr>
              <a:r>
                <a:rPr lang="ru-RU" sz="22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Больше 50% подростков до 14 лет просматривают сайты с нежелательным содержимым. 39% детей посещают порносайты, 19% наблюдают сцены насилия, 16% увлекаются азартными играми. </a:t>
              </a:r>
              <a:endParaRPr/>
            </a:p>
          </p:txBody>
        </p:sp>
        <p:sp>
          <p:nvSpPr>
            <p:cNvPr id="216" name="Google Shape;216;p23"/>
            <p:cNvSpPr/>
            <p:nvPr/>
          </p:nvSpPr>
          <p:spPr>
            <a:xfrm rot="5400000">
              <a:off x="-188693" y="4761841"/>
              <a:ext cx="1257956" cy="880569"/>
            </a:xfrm>
            <a:prstGeom prst="chevron">
              <a:avLst>
                <a:gd name="adj" fmla="val 50000"/>
              </a:avLst>
            </a:prstGeom>
            <a:solidFill>
              <a:srgbClr val="4371C3"/>
            </a:solidFill>
            <a:ln w="12700" cap="flat" cmpd="sng">
              <a:solidFill>
                <a:srgbClr val="4371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3"/>
            <p:cNvSpPr txBox="1"/>
            <p:nvPr/>
          </p:nvSpPr>
          <p:spPr>
            <a:xfrm>
              <a:off x="1" y="5013433"/>
              <a:ext cx="880569" cy="3773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975" tIns="6975" rIns="6975" bIns="69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b="0" i="0" u="none" strike="noStrike" cap="none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5  </a:t>
              </a:r>
              <a:endParaRPr/>
            </a:p>
          </p:txBody>
        </p:sp>
        <p:sp>
          <p:nvSpPr>
            <p:cNvPr id="218" name="Google Shape;218;p23"/>
            <p:cNvSpPr/>
            <p:nvPr/>
          </p:nvSpPr>
          <p:spPr>
            <a:xfrm rot="5400000">
              <a:off x="6127448" y="-673731"/>
              <a:ext cx="817671" cy="113114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4371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3"/>
            <p:cNvSpPr txBox="1"/>
            <p:nvPr/>
          </p:nvSpPr>
          <p:spPr>
            <a:xfrm>
              <a:off x="880569" y="4613063"/>
              <a:ext cx="11271515" cy="7378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0675" tIns="15225" rIns="15225" bIns="152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14% детей интересуются наркотиками и алкоголем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Char char="•"/>
              </a:pPr>
              <a:r>
                <a:rPr lang="ru-RU" sz="24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11% посещают экстремистские и националистические сайты  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97289" y="0"/>
            <a:ext cx="8202305" cy="61517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>
            <a:spLocks noGrp="1"/>
          </p:cNvSpPr>
          <p:nvPr>
            <p:ph type="title"/>
          </p:nvPr>
        </p:nvSpPr>
        <p:spPr>
          <a:xfrm>
            <a:off x="1473958" y="446088"/>
            <a:ext cx="10249018" cy="67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Опасность Интернета для подростка</a:t>
            </a:r>
            <a:endParaRPr sz="4000" b="1" i="1">
              <a:solidFill>
                <a:srgbClr val="31594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0" name="Google Shape;230;p25"/>
          <p:cNvSpPr txBox="1">
            <a:spLocks noGrp="1"/>
          </p:cNvSpPr>
          <p:nvPr>
            <p:ph type="body" idx="2"/>
          </p:nvPr>
        </p:nvSpPr>
        <p:spPr>
          <a:xfrm>
            <a:off x="1255593" y="1284714"/>
            <a:ext cx="4907057" cy="5375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доступ к нежелательному контенту</a:t>
            </a:r>
            <a:endParaRPr/>
          </a:p>
          <a:p>
            <a:pPr marL="285750" lvl="0" indent="-28575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контакты с незнакомыми людьми с помощью чатов или социальных сетей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это неконтролируемые покупки</a:t>
            </a:r>
            <a:endParaRPr/>
          </a:p>
          <a:p>
            <a:pPr marL="285750" lvl="0" indent="-28575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угроза заражения вредоносным программным обеспечением</a:t>
            </a:r>
            <a:endParaRPr/>
          </a:p>
          <a:p>
            <a:pPr marL="285750" lvl="0" indent="-28575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✔"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влияние на психику и здоровье ребенка в целом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1" name="Google Shape;231;p25" descr="Безопасный интернет для детей – Центр социальной помощи семье и детям  г.Севастополь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71886" y="1419366"/>
            <a:ext cx="5500435" cy="4899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6"/>
          <p:cNvSpPr txBox="1">
            <a:spLocks noGrp="1"/>
          </p:cNvSpPr>
          <p:nvPr>
            <p:ph type="title"/>
          </p:nvPr>
        </p:nvSpPr>
        <p:spPr>
          <a:xfrm>
            <a:off x="1569493" y="573206"/>
            <a:ext cx="9880527" cy="849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315949"/>
              </a:buClr>
              <a:buSzPts val="4000"/>
              <a:buFont typeface="Times New Roman"/>
              <a:buNone/>
            </a:pP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Интернет-зависимость у подростка.</a:t>
            </a:r>
            <a:b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4000" b="1" i="1">
                <a:solidFill>
                  <a:srgbClr val="31594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Симптомы</a:t>
            </a:r>
            <a:endParaRPr sz="4000" i="1">
              <a:solidFill>
                <a:srgbClr val="315949"/>
              </a:solidFill>
            </a:endParaRPr>
          </a:p>
        </p:txBody>
      </p:sp>
      <p:sp>
        <p:nvSpPr>
          <p:cNvPr id="237" name="Google Shape;237;p26"/>
          <p:cNvSpPr txBox="1">
            <a:spLocks noGrp="1"/>
          </p:cNvSpPr>
          <p:nvPr>
            <p:ph type="body" idx="2"/>
          </p:nvPr>
        </p:nvSpPr>
        <p:spPr>
          <a:xfrm>
            <a:off x="6714700" y="1431330"/>
            <a:ext cx="5111772" cy="4911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Ребенок проводит большую часть своего времени за компьютером, его тяжело оторвать от этого занятия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Беспокойный сон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Снижение успеваемости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Ребенок стал меньше общаться с друзьями, посещать секции и кружки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Частая смена настроения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Отключение интернета вызывает агрессию и раздражительность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0" indent="-285750" algn="l" rtl="0">
              <a:spcBef>
                <a:spcPts val="1000"/>
              </a:spcBef>
              <a:spcAft>
                <a:spcPts val="0"/>
              </a:spcAft>
              <a:buSzPct val="100000"/>
              <a:buFont typeface="Noto Sans Symbols"/>
              <a:buChar char="✔"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Стремление проверять социальные сети ежеминутно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/>
          </a:p>
        </p:txBody>
      </p:sp>
      <p:sp>
        <p:nvSpPr>
          <p:cNvPr id="238" name="Google Shape;238;p26"/>
          <p:cNvSpPr/>
          <p:nvPr/>
        </p:nvSpPr>
        <p:spPr>
          <a:xfrm>
            <a:off x="-2216150" y="-66377"/>
            <a:ext cx="6096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39" name="Google Shape;239;p26" descr="МБУ &amp;quot;Центр &amp;quot;Стратегия&amp;quot; г.Калуги - «Безопасный интернет детям! Памятка для  родителей»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9149" y="1802600"/>
            <a:ext cx="6595551" cy="4168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Microsoft Office PowerPoint</Application>
  <PresentationFormat>Широкоэкранный</PresentationFormat>
  <Paragraphs>60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Calibri</vt:lpstr>
      <vt:lpstr>Century Gothic</vt:lpstr>
      <vt:lpstr>Noto Sans Symbols</vt:lpstr>
      <vt:lpstr>Легкий дым</vt:lpstr>
      <vt:lpstr>Родительское собрание «Безопасность детей в сети Интернет»</vt:lpstr>
      <vt:lpstr>Презентация PowerPoint</vt:lpstr>
      <vt:lpstr>Презентация PowerPoint</vt:lpstr>
      <vt:lpstr>Презентация PowerPoint</vt:lpstr>
      <vt:lpstr>«Безопасность детей в сети Интернет»</vt:lpstr>
      <vt:lpstr>Статистика «Лиги безопасного Интернета»</vt:lpstr>
      <vt:lpstr>Презентация PowerPoint</vt:lpstr>
      <vt:lpstr>Опасность Интернета для подростка</vt:lpstr>
      <vt:lpstr>Интернет-зависимость у подростка. Симптомы</vt:lpstr>
      <vt:lpstr>Интернет-зависимость у подростка. Что делать?</vt:lpstr>
      <vt:lpstr>Как уберечь ребенка от опасностей сети?</vt:lpstr>
      <vt:lpstr>Программы, позволяющие контролировать использование Интернета ребенком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«Безопасность детей в сети Интернет»</dc:title>
  <cp:lastModifiedBy>Dmitriy</cp:lastModifiedBy>
  <cp:revision>2</cp:revision>
  <dcterms:modified xsi:type="dcterms:W3CDTF">2022-04-15T15:52:42Z</dcterms:modified>
</cp:coreProperties>
</file>