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7" r:id="rId2"/>
    <p:sldId id="272" r:id="rId3"/>
    <p:sldId id="273" r:id="rId4"/>
    <p:sldId id="268" r:id="rId5"/>
    <p:sldId id="269" r:id="rId6"/>
    <p:sldId id="270" r:id="rId7"/>
    <p:sldId id="271" r:id="rId8"/>
    <p:sldId id="274" r:id="rId9"/>
    <p:sldId id="275" r:id="rId10"/>
    <p:sldId id="276" r:id="rId11"/>
    <p:sldId id="260" r:id="rId12"/>
  </p:sldIdLst>
  <p:sldSz cx="9144000" cy="6858000" type="screen4x3"/>
  <p:notesSz cx="6858000" cy="9144000"/>
  <p:embeddedFontLst>
    <p:embeddedFont>
      <p:font typeface="Comic Sans MS" pitchFamily="66" charset="0"/>
      <p:regular r:id="rId13"/>
      <p:bold r:id="rId14"/>
      <p:italic r:id="rId15"/>
      <p:boldItalic r:id="rId16"/>
    </p:embeddedFont>
    <p:embeddedFont>
      <p:font typeface="Calibri" pitchFamily="34" charset="0"/>
      <p:regular r:id="rId17"/>
      <p:bold r:id="rId18"/>
      <p:italic r:id="rId19"/>
      <p:boldItalic r:id="rId20"/>
    </p:embeddedFont>
    <p:embeddedFont>
      <p:font typeface="Matilda" charset="0"/>
      <p:regular r:id="rId21"/>
    </p:embeddedFont>
    <p:embeddedFont>
      <p:font typeface="Impact" pitchFamily="34" charset="0"/>
      <p:regular r:id="rId22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3333FF"/>
    <a:srgbClr val="8A0000"/>
    <a:srgbClr val="660066"/>
    <a:srgbClr val="99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70" d="100"/>
          <a:sy n="70" d="100"/>
        </p:scale>
        <p:origin x="-442" y="-1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2130425"/>
            <a:ext cx="676652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9972" y="3886200"/>
            <a:ext cx="5572428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fld id="{159955CF-6EBE-4625-A4A4-F9FFD118A61A}" type="datetimeFigureOut">
              <a:rPr lang="ru-RU"/>
              <a:pPr>
                <a:defRPr/>
              </a:pPr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fld id="{73D475BD-8DFF-4EED-891E-E9E8468C2F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 smtClean="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>
              <a:defRPr/>
            </a:pPr>
            <a:fld id="{2F002DB0-6F68-4E4C-9540-8474A96AD0EC}" type="datetimeFigureOut">
              <a:rPr lang="ru-RU"/>
              <a:pPr>
                <a:defRPr/>
              </a:pPr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 smtClean="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>
              <a:defRPr/>
            </a:pPr>
            <a:fld id="{A8A31818-C6E6-4F54-8BB2-E98AC4880F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91680" y="1600200"/>
            <a:ext cx="280412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  <a:lvl2pPr>
              <a:defRPr sz="24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2pPr>
            <a:lvl3pPr>
              <a:defRPr sz="20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3pPr>
            <a:lvl4pPr>
              <a:defRPr sz="18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4pPr>
            <a:lvl5pPr>
              <a:defRPr sz="18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  <a:lvl2pPr>
              <a:defRPr sz="24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2pPr>
            <a:lvl3pPr>
              <a:defRPr sz="20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3pPr>
            <a:lvl4pPr>
              <a:defRPr sz="18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4pPr>
            <a:lvl5pPr>
              <a:defRPr sz="18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 smtClean="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>
              <a:defRPr/>
            </a:pPr>
            <a:fld id="{815A97C9-A589-4FB9-8FB8-3639D1F7F4B2}" type="datetimeFigureOut">
              <a:rPr lang="ru-RU"/>
              <a:pPr>
                <a:defRPr/>
              </a:pPr>
              <a:t>06.12.2019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 smtClean="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>
              <a:defRPr/>
            </a:pPr>
            <a:fld id="{42FC7395-E94A-47FE-BFEF-26A3F17C27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 smtClean="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>
              <a:defRPr/>
            </a:pPr>
            <a:fld id="{DC016D81-9C31-4132-A9DB-F47B3EC450CC}" type="datetimeFigureOut">
              <a:rPr lang="ru-RU"/>
              <a:pPr>
                <a:defRPr/>
              </a:pPr>
              <a:t>06.12.2019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 smtClean="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>
              <a:defRPr/>
            </a:pPr>
            <a:fld id="{7B377271-06CF-4ADA-8DD9-0925928C2D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 smtClean="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>
              <a:defRPr/>
            </a:pPr>
            <a:fld id="{6E4D2082-FB12-422C-812E-A39DCBE45017}" type="datetimeFigureOut">
              <a:rPr lang="ru-RU"/>
              <a:pPr>
                <a:defRPr/>
              </a:pPr>
              <a:t>06.12.2019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 smtClean="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>
              <a:defRPr/>
            </a:pPr>
            <a:fld id="{A8423183-3B5F-4D07-91B8-D9DF9D72CE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hotoshop-master.ru/adds/scrapbooking/20847-skrap-nabor-detskiy-dekor.html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&#1042;&#1042;&#1057;\Desktop\&#1041;&#1072;&#1073;&#1086;&#1095;&#1082;&#1080;.mp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2138" y="5516563"/>
            <a:ext cx="5467350" cy="8651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ru-RU" sz="1600" b="1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Боровикова Ольга Владимировна 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ru-RU" sz="1400" b="1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учитель начальных классов 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ru-RU" sz="1400" b="1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классный руководитель 1 класса</a:t>
            </a:r>
            <a:r>
              <a:rPr lang="ru-RU" sz="1600" b="1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ru-RU" sz="1600" b="1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МБОУ «Карапсельская СОШ№13»</a:t>
            </a:r>
            <a:endParaRPr lang="ru-RU" sz="1600" b="1" i="1" smtClean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2124075" y="1268413"/>
            <a:ext cx="5903913" cy="223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389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Кейс технология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 воспитательной работе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ru-RU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Группа 1"/>
          <p:cNvGrpSpPr>
            <a:grpSpLocks/>
          </p:cNvGrpSpPr>
          <p:nvPr/>
        </p:nvGrpSpPr>
        <p:grpSpPr bwMode="auto">
          <a:xfrm>
            <a:off x="1692275" y="2078038"/>
            <a:ext cx="5759450" cy="3379787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10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1800" dirty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</a:rPr>
                <a:t>Вы можете использовать </a:t>
              </a:r>
            </a:p>
            <a:p>
              <a:pPr algn="ctr">
                <a:defRPr/>
              </a:pPr>
              <a:r>
                <a:rPr lang="ru-RU" sz="1800" dirty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</a:rPr>
                <a:t>данное оформление </a:t>
              </a:r>
            </a:p>
            <a:p>
              <a:pPr algn="ctr">
                <a:defRPr/>
              </a:pPr>
              <a:r>
                <a:rPr lang="ru-RU" sz="1800" dirty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</a:rPr>
                <a:t>для создания своих презентаций, </a:t>
              </a:r>
            </a:p>
            <a:p>
              <a:pPr algn="ctr">
                <a:defRPr/>
              </a:pPr>
              <a:r>
                <a:rPr lang="ru-RU" sz="1800" dirty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</a:rPr>
                <a:t>но в своей презентации вы должны указать </a:t>
              </a:r>
            </a:p>
            <a:p>
              <a:pPr algn="ctr">
                <a:defRPr/>
              </a:pPr>
              <a:r>
                <a:rPr lang="ru-RU" sz="1800" dirty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</a:rPr>
                <a:t>источник шаблона: </a:t>
              </a:r>
            </a:p>
            <a:p>
              <a:pPr algn="ctr">
                <a:defRPr/>
              </a:pPr>
              <a:endParaRPr lang="ru-RU" sz="800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endParaRPr>
            </a:p>
            <a:p>
              <a:pPr algn="ctr">
                <a:defRPr/>
              </a:pPr>
              <a:r>
                <a:rPr lang="ru-RU" sz="1800" dirty="0">
                  <a:solidFill>
                    <a:schemeClr val="accent5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Фокина Лидия Петровна</a:t>
              </a:r>
            </a:p>
            <a:p>
              <a:pPr algn="ctr">
                <a:defRPr/>
              </a:pPr>
              <a:r>
                <a:rPr lang="ru-RU" sz="1800" dirty="0">
                  <a:solidFill>
                    <a:schemeClr val="accent5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учитель начальных классов</a:t>
              </a:r>
            </a:p>
            <a:p>
              <a:pPr algn="ctr">
                <a:defRPr/>
              </a:pPr>
              <a:r>
                <a:rPr lang="ru-RU" sz="1800" dirty="0">
                  <a:solidFill>
                    <a:schemeClr val="accent5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МКОУ «СОШ ст. Евсино»</a:t>
              </a:r>
            </a:p>
            <a:p>
              <a:pPr algn="ctr">
                <a:defRPr/>
              </a:pPr>
              <a:r>
                <a:rPr lang="ru-RU" sz="1800" dirty="0" err="1">
                  <a:solidFill>
                    <a:schemeClr val="accent5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Искитимского</a:t>
              </a:r>
              <a:r>
                <a:rPr lang="ru-RU" sz="1800" dirty="0">
                  <a:solidFill>
                    <a:schemeClr val="accent5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 района</a:t>
              </a:r>
            </a:p>
            <a:p>
              <a:pPr algn="ctr">
                <a:defRPr/>
              </a:pPr>
              <a:r>
                <a:rPr lang="ru-RU" sz="1800" dirty="0">
                  <a:solidFill>
                    <a:schemeClr val="accent5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Новосибирской области</a:t>
              </a:r>
              <a:endParaRPr lang="ru-RU" sz="1800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5290" y="3478592"/>
              <a:ext cx="6492159" cy="576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</a:rPr>
                <a:t>Сайт</a:t>
              </a:r>
              <a:r>
                <a:rPr lang="en-US" sz="2000" b="1" dirty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+mn-cs"/>
                  <a:hlinkClick r:id="rId2"/>
                </a:rPr>
                <a:t> http://linda6035.ucoz.ru/</a:t>
              </a:r>
              <a:r>
                <a:rPr lang="ru-RU" sz="2000" dirty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</a:rPr>
                <a:t> </a:t>
              </a:r>
              <a:r>
                <a:rPr lang="en-US" sz="2000" dirty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</a:rPr>
                <a:t> </a:t>
              </a:r>
              <a:r>
                <a:rPr lang="ru-RU" sz="2000" dirty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</a:rPr>
                <a:t> </a:t>
              </a:r>
              <a:endParaRPr lang="ru-RU" sz="2000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682750" y="333375"/>
            <a:ext cx="7056438" cy="2184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+mn-cs"/>
              </a:rPr>
              <a:t>Информационные источники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+mn-cs"/>
              </a:rPr>
              <a:t>Шаблон составлен из фигур программы 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+mn-cs"/>
              </a:rPr>
              <a:t>PowerPoint</a:t>
            </a:r>
            <a:endParaRPr lang="ru-RU" sz="18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+mn-cs"/>
              </a:rPr>
              <a:t>Для ф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+mn-cs"/>
              </a:rPr>
              <a:t>она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+mn-cs"/>
              </a:rPr>
              <a:t>крап-набор 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+mn-cs"/>
                <a:hlinkClick r:id="rId3"/>
              </a:rPr>
              <a:t>https://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+mn-cs"/>
                <a:hlinkClick r:id="rId3"/>
              </a:rPr>
              <a:t>photoshop-master.ru/adds/scrapbooking/20847-skrap-nabor-detskiy-dekor.html</a:t>
            </a:r>
            <a:r>
              <a:rPr lang="ru-RU" sz="180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+mn-cs"/>
              </a:rPr>
              <a:t> </a:t>
            </a:r>
            <a:r>
              <a:rPr lang="en-US" sz="180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+mn-cs"/>
              </a:rPr>
              <a:t> </a:t>
            </a:r>
            <a:endParaRPr lang="en-US" sz="18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u="sng" dirty="0">
              <a:solidFill>
                <a:schemeClr val="accent5">
                  <a:lumMod val="50000"/>
                </a:schemeClr>
              </a:solidFill>
              <a:latin typeface="Comic Sans MS" pitchFamily="66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Бабочки.mp4">
            <a:hlinkClick r:id="" action="ppaction://media"/>
          </p:cNvPr>
          <p:cNvPicPr>
            <a:picLocks noGrp="1" noRot="1" noChangeAspect="1" noChangeArrowheads="1"/>
          </p:cNvPicPr>
          <p:nvPr>
            <p:ph idx="4294967295"/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03350" y="476250"/>
            <a:ext cx="7489825" cy="5908675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94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9460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619250" y="549275"/>
            <a:ext cx="6913563" cy="5099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z="3600" smtClean="0">
                <a:solidFill>
                  <a:srgbClr val="3333FF"/>
                </a:solidFill>
              </a:rPr>
              <a:t>Современные </a:t>
            </a:r>
            <a:br>
              <a:rPr lang="ru-RU" sz="3600" smtClean="0">
                <a:solidFill>
                  <a:srgbClr val="3333FF"/>
                </a:solidFill>
              </a:rPr>
            </a:br>
            <a:r>
              <a:rPr lang="ru-RU" sz="3600" smtClean="0">
                <a:solidFill>
                  <a:srgbClr val="3333FF"/>
                </a:solidFill>
              </a:rPr>
              <a:t>образовательные технологии</a:t>
            </a:r>
            <a:br>
              <a:rPr lang="ru-RU" sz="3600" smtClean="0">
                <a:solidFill>
                  <a:srgbClr val="3333FF"/>
                </a:solidFill>
              </a:rPr>
            </a:br>
            <a:r>
              <a:rPr lang="ru-RU" sz="3600" smtClean="0">
                <a:solidFill>
                  <a:srgbClr val="3333FF"/>
                </a:solidFill>
              </a:rPr>
              <a:t/>
            </a:r>
            <a:br>
              <a:rPr lang="ru-RU" sz="3600" smtClean="0">
                <a:solidFill>
                  <a:srgbClr val="3333FF"/>
                </a:solidFill>
              </a:rPr>
            </a:br>
            <a:r>
              <a:rPr lang="ru-RU" sz="3600" smtClean="0">
                <a:solidFill>
                  <a:srgbClr val="3333FF"/>
                </a:solidFill>
              </a:rPr>
              <a:t/>
            </a:r>
            <a:br>
              <a:rPr lang="ru-RU" sz="3600" smtClean="0">
                <a:solidFill>
                  <a:srgbClr val="3333FF"/>
                </a:solidFill>
              </a:rPr>
            </a:br>
            <a:r>
              <a:rPr lang="ru-RU" sz="3600" smtClean="0">
                <a:solidFill>
                  <a:srgbClr val="3333FF"/>
                </a:solidFill>
              </a:rPr>
              <a:t/>
            </a:r>
            <a:br>
              <a:rPr lang="ru-RU" sz="3600" smtClean="0">
                <a:solidFill>
                  <a:srgbClr val="3333FF"/>
                </a:solidFill>
              </a:rPr>
            </a:br>
            <a:r>
              <a:rPr lang="ru-RU" sz="3600" smtClean="0">
                <a:solidFill>
                  <a:srgbClr val="3333FF"/>
                </a:solidFill>
              </a:rPr>
              <a:t/>
            </a:r>
            <a:br>
              <a:rPr lang="ru-RU" sz="3600" smtClean="0">
                <a:solidFill>
                  <a:srgbClr val="3333FF"/>
                </a:solidFill>
              </a:rPr>
            </a:br>
            <a:r>
              <a:rPr lang="ru-RU" sz="3600" smtClean="0">
                <a:solidFill>
                  <a:srgbClr val="3333FF"/>
                </a:solidFill>
              </a:rPr>
              <a:t/>
            </a:r>
            <a:br>
              <a:rPr lang="ru-RU" sz="3600" smtClean="0">
                <a:solidFill>
                  <a:srgbClr val="3333FF"/>
                </a:solidFill>
              </a:rPr>
            </a:br>
            <a:endParaRPr lang="ru-RU" sz="3600" smtClean="0">
              <a:solidFill>
                <a:srgbClr val="3333FF"/>
              </a:solidFill>
            </a:endParaRPr>
          </a:p>
        </p:txBody>
      </p:sp>
      <p:sp>
        <p:nvSpPr>
          <p:cNvPr id="22531" name="Oval 3"/>
          <p:cNvSpPr>
            <a:spLocks noChangeArrowheads="1"/>
          </p:cNvSpPr>
          <p:nvPr/>
        </p:nvSpPr>
        <p:spPr bwMode="auto">
          <a:xfrm>
            <a:off x="1763713" y="2565400"/>
            <a:ext cx="2879725" cy="201612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КЕЙС - </a:t>
            </a:r>
          </a:p>
          <a:p>
            <a:pPr algn="ctr"/>
            <a:r>
              <a:rPr lang="ru-RU" sz="2800" b="1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технология</a:t>
            </a:r>
          </a:p>
        </p:txBody>
      </p:sp>
      <p:sp>
        <p:nvSpPr>
          <p:cNvPr id="22532" name="Oval 4"/>
          <p:cNvSpPr>
            <a:spLocks noChangeArrowheads="1"/>
          </p:cNvSpPr>
          <p:nvPr/>
        </p:nvSpPr>
        <p:spPr bwMode="auto">
          <a:xfrm>
            <a:off x="5795963" y="2349500"/>
            <a:ext cx="2879725" cy="201612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Технология</a:t>
            </a:r>
          </a:p>
          <a:p>
            <a:pPr algn="ctr"/>
            <a:r>
              <a:rPr lang="ru-RU" sz="2400" b="1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критического </a:t>
            </a:r>
          </a:p>
          <a:p>
            <a:pPr algn="ctr"/>
            <a:r>
              <a:rPr lang="ru-RU" sz="2400" b="1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мышления</a:t>
            </a:r>
          </a:p>
        </p:txBody>
      </p:sp>
      <p:sp>
        <p:nvSpPr>
          <p:cNvPr id="22533" name="Oval 5"/>
          <p:cNvSpPr>
            <a:spLocks noChangeArrowheads="1"/>
          </p:cNvSpPr>
          <p:nvPr/>
        </p:nvSpPr>
        <p:spPr bwMode="auto">
          <a:xfrm>
            <a:off x="3635375" y="4365625"/>
            <a:ext cx="2879725" cy="201612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66FF"/>
                </a:solidFill>
              </a:rPr>
              <a:t>................</a:t>
            </a:r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 flipH="1">
            <a:off x="3779838" y="1628775"/>
            <a:ext cx="287337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5651500" y="1628775"/>
            <a:ext cx="504825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>
            <a:off x="5003800" y="1628775"/>
            <a:ext cx="71438" cy="2736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1211263" y="765175"/>
            <a:ext cx="7932737" cy="48958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altLang="ja-JP" b="1" smtClean="0"/>
              <a:t>Кейс-технология</a:t>
            </a:r>
            <a:r>
              <a:rPr lang="ru-RU" altLang="ja-JP" smtClean="0"/>
              <a:t> – это метод активного проблемно-ситуативного анализа, основанный на обучении путём решения конкретных задач-ситуаций (кейсов).</a:t>
            </a:r>
          </a:p>
          <a:p>
            <a:r>
              <a:rPr lang="ru-RU" altLang="ja-JP" u="sng" smtClean="0"/>
              <a:t>casus </a:t>
            </a:r>
            <a:r>
              <a:rPr lang="ru-RU" altLang="ja-JP" smtClean="0"/>
              <a:t>(лат.)– запутанный необычный случай;</a:t>
            </a:r>
          </a:p>
          <a:p>
            <a:r>
              <a:rPr lang="ru-RU" altLang="ja-JP" u="sng" smtClean="0"/>
              <a:t>case</a:t>
            </a:r>
            <a:r>
              <a:rPr lang="ru-RU" altLang="ja-JP" smtClean="0"/>
              <a:t> (анг.) – портфель, чемоданчик</a:t>
            </a:r>
            <a:endParaRPr 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195513" y="333375"/>
            <a:ext cx="6346825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b="1" smtClean="0">
                <a:solidFill>
                  <a:srgbClr val="3333FF"/>
                </a:solidFill>
              </a:rPr>
              <a:t>Типы КЕЙСОВ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2484438" y="1628775"/>
            <a:ext cx="5483225" cy="3629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altLang="ja-JP" i="1" smtClean="0"/>
              <a:t>Тренировочный</a:t>
            </a:r>
            <a:r>
              <a:rPr lang="ru-RU" altLang="ja-JP" smtClean="0"/>
              <a:t> </a:t>
            </a:r>
          </a:p>
          <a:p>
            <a:r>
              <a:rPr lang="ru-RU" altLang="ja-JP" i="1" smtClean="0"/>
              <a:t>Обучающий</a:t>
            </a:r>
            <a:r>
              <a:rPr lang="ru-RU" altLang="ja-JP" smtClean="0"/>
              <a:t> </a:t>
            </a:r>
          </a:p>
          <a:p>
            <a:r>
              <a:rPr lang="ru-RU" altLang="ja-JP" i="1" smtClean="0"/>
              <a:t>Аналитический</a:t>
            </a:r>
            <a:r>
              <a:rPr lang="ru-RU" altLang="ja-JP" smtClean="0"/>
              <a:t> </a:t>
            </a:r>
          </a:p>
          <a:p>
            <a:r>
              <a:rPr lang="ru-RU" altLang="ja-JP" i="1" smtClean="0"/>
              <a:t>Исследовательский</a:t>
            </a:r>
            <a:r>
              <a:rPr lang="ru-RU" altLang="ja-JP" smtClean="0"/>
              <a:t> </a:t>
            </a:r>
          </a:p>
          <a:p>
            <a:r>
              <a:rPr lang="ru-RU" altLang="ja-JP" i="1" smtClean="0"/>
              <a:t>Систематизирующий</a:t>
            </a:r>
            <a:r>
              <a:rPr lang="ru-RU" altLang="ja-JP" smtClean="0"/>
              <a:t> </a:t>
            </a:r>
          </a:p>
          <a:p>
            <a:r>
              <a:rPr lang="ru-RU" altLang="ja-JP" i="1" smtClean="0"/>
              <a:t>Прогностический</a:t>
            </a:r>
            <a:r>
              <a:rPr lang="ru-RU" altLang="ja-JP" smtClean="0"/>
              <a:t> 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195513" y="476250"/>
            <a:ext cx="51943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b="1" smtClean="0">
                <a:solidFill>
                  <a:srgbClr val="3333FF"/>
                </a:solidFill>
              </a:rPr>
              <a:t>Виды КЕЙСОВ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2195513" y="2276475"/>
            <a:ext cx="6264275" cy="2476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altLang="ja-JP" sz="4000" i="1" smtClean="0"/>
              <a:t>Печатный кейс</a:t>
            </a:r>
            <a:r>
              <a:rPr lang="ru-RU" altLang="ja-JP" sz="4000" smtClean="0"/>
              <a:t> </a:t>
            </a:r>
          </a:p>
          <a:p>
            <a:r>
              <a:rPr lang="ru-RU" altLang="ja-JP" sz="4000" i="1" smtClean="0"/>
              <a:t>Мультимедиа - кейс</a:t>
            </a:r>
            <a:r>
              <a:rPr lang="ru-RU" altLang="ja-JP" sz="4000" smtClean="0"/>
              <a:t> </a:t>
            </a:r>
          </a:p>
          <a:p>
            <a:r>
              <a:rPr lang="ru-RU" altLang="ja-JP" sz="4000" i="1" smtClean="0"/>
              <a:t>Видео кейс</a:t>
            </a:r>
            <a:r>
              <a:rPr lang="ru-RU" altLang="ja-JP" sz="4000" smtClean="0"/>
              <a:t> </a:t>
            </a:r>
            <a:endParaRPr lang="ru-RU" sz="40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116013" y="404813"/>
            <a:ext cx="7797800" cy="7921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>
                <a:solidFill>
                  <a:srgbClr val="3333FF"/>
                </a:solidFill>
              </a:rPr>
              <a:t>Методы кейс-технологии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1619250" y="1628775"/>
            <a:ext cx="6778625" cy="27368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altLang="ja-JP" sz="2400" i="1" smtClean="0"/>
              <a:t>Метод инцидентов  </a:t>
            </a:r>
          </a:p>
          <a:p>
            <a:r>
              <a:rPr lang="ru-RU" altLang="ja-JP" sz="2400" i="1" smtClean="0"/>
              <a:t>Метод разбора деловой корреспонденции</a:t>
            </a:r>
          </a:p>
          <a:p>
            <a:r>
              <a:rPr lang="ru-RU" altLang="ja-JP" sz="2400" i="1" u="sng" smtClean="0">
                <a:solidFill>
                  <a:srgbClr val="0066FF"/>
                </a:solidFill>
              </a:rPr>
              <a:t>Игровое проектирование</a:t>
            </a:r>
          </a:p>
          <a:p>
            <a:r>
              <a:rPr lang="ru-RU" altLang="ja-JP" sz="2400" i="1" u="sng" smtClean="0">
                <a:solidFill>
                  <a:srgbClr val="0066FF"/>
                </a:solidFill>
              </a:rPr>
              <a:t>Ситуационно-ролевая игра</a:t>
            </a:r>
          </a:p>
          <a:p>
            <a:r>
              <a:rPr lang="ru-RU" altLang="ja-JP" sz="2400" i="1" u="sng" smtClean="0">
                <a:solidFill>
                  <a:srgbClr val="0066FF"/>
                </a:solidFill>
              </a:rPr>
              <a:t>Кейс-стади.</a:t>
            </a:r>
            <a:r>
              <a:rPr lang="ru-RU" altLang="ja-JP" sz="2400" i="1" smtClean="0"/>
              <a:t>  </a:t>
            </a:r>
            <a:endParaRPr lang="ru-RU" altLang="ja-JP" sz="2400" smtClean="0"/>
          </a:p>
          <a:p>
            <a:r>
              <a:rPr lang="ru-RU" altLang="ja-JP" sz="2400" smtClean="0"/>
              <a:t>Метод </a:t>
            </a:r>
            <a:r>
              <a:rPr lang="ru-RU" altLang="ja-JP" sz="2400" i="1" smtClean="0"/>
              <a:t>дискуссии</a:t>
            </a:r>
            <a:endParaRPr lang="ru-RU" sz="2400" i="1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76375" y="476250"/>
            <a:ext cx="7345363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>
                <a:solidFill>
                  <a:srgbClr val="3333FF"/>
                </a:solidFill>
              </a:rPr>
              <a:t>Этапы работы с кейсами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2268538" y="1557338"/>
            <a:ext cx="5761037" cy="4032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ja-JP" sz="2000" b="1" i="1" smtClean="0"/>
              <a:t>I этап</a:t>
            </a:r>
            <a:r>
              <a:rPr lang="ru-RU" altLang="ja-JP" sz="2000" smtClean="0"/>
              <a:t> — знакомство с ситуацией, её особенностями;</a:t>
            </a:r>
            <a:endParaRPr lang="ru-RU" altLang="ja-JP" sz="2000" i="1" smtClean="0"/>
          </a:p>
          <a:p>
            <a:pPr>
              <a:lnSpc>
                <a:spcPct val="80000"/>
              </a:lnSpc>
            </a:pPr>
            <a:r>
              <a:rPr lang="ru-RU" altLang="ja-JP" sz="2000" b="1" i="1" smtClean="0"/>
              <a:t>II этап</a:t>
            </a:r>
            <a:r>
              <a:rPr lang="ru-RU" altLang="ja-JP" sz="2000" smtClean="0"/>
              <a:t> — выделение основной проблемы (проблем), выделение персоналий, которые могут реально воздействовать на ситуацию;</a:t>
            </a:r>
            <a:endParaRPr lang="ru-RU" altLang="ja-JP" sz="2000" i="1" smtClean="0"/>
          </a:p>
          <a:p>
            <a:pPr>
              <a:lnSpc>
                <a:spcPct val="80000"/>
              </a:lnSpc>
            </a:pPr>
            <a:r>
              <a:rPr lang="ru-RU" altLang="ja-JP" sz="2000" b="1" i="1" smtClean="0"/>
              <a:t>III этап</a:t>
            </a:r>
            <a:r>
              <a:rPr lang="ru-RU" altLang="ja-JP" sz="2000" smtClean="0"/>
              <a:t> — предложение концепций или тем для «мозгового штурма»;</a:t>
            </a:r>
            <a:endParaRPr lang="ru-RU" altLang="ja-JP" sz="2000" i="1" smtClean="0"/>
          </a:p>
          <a:p>
            <a:pPr>
              <a:lnSpc>
                <a:spcPct val="80000"/>
              </a:lnSpc>
            </a:pPr>
            <a:r>
              <a:rPr lang="ru-RU" altLang="ja-JP" sz="2000" b="1" i="1" smtClean="0"/>
              <a:t>IV этап</a:t>
            </a:r>
            <a:r>
              <a:rPr lang="ru-RU" altLang="ja-JP" sz="2000" b="1" smtClean="0"/>
              <a:t> </a:t>
            </a:r>
            <a:r>
              <a:rPr lang="ru-RU" altLang="ja-JP" sz="2000" smtClean="0"/>
              <a:t>— анализ последствий принятия того или иного решения;</a:t>
            </a:r>
            <a:endParaRPr lang="ru-RU" altLang="ja-JP" sz="2000" i="1" smtClean="0"/>
          </a:p>
          <a:p>
            <a:pPr>
              <a:lnSpc>
                <a:spcPct val="80000"/>
              </a:lnSpc>
            </a:pPr>
            <a:r>
              <a:rPr lang="ru-RU" altLang="ja-JP" sz="2000" b="1" i="1" smtClean="0"/>
              <a:t>V этап</a:t>
            </a:r>
            <a:r>
              <a:rPr lang="ru-RU" altLang="ja-JP" sz="2000" smtClean="0"/>
              <a:t> — решение кейса — предложение одного или нескольких вариантов последовательности действий, указание на важные проблемы, механизмы их предотвращения и решения.</a:t>
            </a:r>
            <a:endParaRPr lang="ru-RU" sz="20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205867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187</Words>
  <Application>Microsoft Office PowerPoint</Application>
  <PresentationFormat>Экран (4:3)</PresentationFormat>
  <Paragraphs>53</Paragraphs>
  <Slides>11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11</vt:i4>
      </vt:variant>
    </vt:vector>
  </HeadingPairs>
  <TitlesOfParts>
    <vt:vector size="23" baseType="lpstr">
      <vt:lpstr>Comic Sans MS</vt:lpstr>
      <vt:lpstr>Arial</vt:lpstr>
      <vt:lpstr>Calibri</vt:lpstr>
      <vt:lpstr>Matilda</vt:lpstr>
      <vt:lpstr>Times New Roman</vt:lpstr>
      <vt:lpstr>Impact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Слайд 1</vt:lpstr>
      <vt:lpstr>Слайд 2</vt:lpstr>
      <vt:lpstr>Современные  образовательные технологии      </vt:lpstr>
      <vt:lpstr>Слайд 4</vt:lpstr>
      <vt:lpstr>Типы КЕЙСОВ</vt:lpstr>
      <vt:lpstr>Виды КЕЙСОВ</vt:lpstr>
      <vt:lpstr>Методы кейс-технологии</vt:lpstr>
      <vt:lpstr>Этапы работы с кейсами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ВВС</cp:lastModifiedBy>
  <cp:revision>76</cp:revision>
  <dcterms:created xsi:type="dcterms:W3CDTF">2014-07-06T18:18:01Z</dcterms:created>
  <dcterms:modified xsi:type="dcterms:W3CDTF">2019-12-06T09:38:53Z</dcterms:modified>
</cp:coreProperties>
</file>